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handoutMasterIdLst>
    <p:handoutMasterId r:id="rId43"/>
  </p:handoutMasterIdLst>
  <p:sldIdLst>
    <p:sldId id="256" r:id="rId2"/>
    <p:sldId id="301" r:id="rId3"/>
    <p:sldId id="284" r:id="rId4"/>
    <p:sldId id="285" r:id="rId5"/>
    <p:sldId id="286" r:id="rId6"/>
    <p:sldId id="257" r:id="rId7"/>
    <p:sldId id="258" r:id="rId8"/>
    <p:sldId id="259" r:id="rId9"/>
    <p:sldId id="260" r:id="rId10"/>
    <p:sldId id="261" r:id="rId11"/>
    <p:sldId id="281" r:id="rId12"/>
    <p:sldId id="262" r:id="rId13"/>
    <p:sldId id="263" r:id="rId14"/>
    <p:sldId id="295" r:id="rId15"/>
    <p:sldId id="283" r:id="rId16"/>
    <p:sldId id="296" r:id="rId17"/>
    <p:sldId id="297" r:id="rId18"/>
    <p:sldId id="300" r:id="rId19"/>
    <p:sldId id="298" r:id="rId20"/>
    <p:sldId id="265" r:id="rId21"/>
    <p:sldId id="266" r:id="rId22"/>
    <p:sldId id="267" r:id="rId23"/>
    <p:sldId id="268" r:id="rId24"/>
    <p:sldId id="269" r:id="rId25"/>
    <p:sldId id="270" r:id="rId26"/>
    <p:sldId id="271" r:id="rId27"/>
    <p:sldId id="287" r:id="rId28"/>
    <p:sldId id="288" r:id="rId29"/>
    <p:sldId id="289" r:id="rId30"/>
    <p:sldId id="290" r:id="rId31"/>
    <p:sldId id="272" r:id="rId32"/>
    <p:sldId id="273" r:id="rId33"/>
    <p:sldId id="274" r:id="rId34"/>
    <p:sldId id="291" r:id="rId35"/>
    <p:sldId id="276" r:id="rId36"/>
    <p:sldId id="277" r:id="rId37"/>
    <p:sldId id="278" r:id="rId38"/>
    <p:sldId id="279" r:id="rId39"/>
    <p:sldId id="292" r:id="rId40"/>
    <p:sldId id="280" r:id="rId4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79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16AF863-37F4-42C9-AE7A-805234DF89E8}" type="datetimeFigureOut">
              <a:rPr lang="es-ES" smtClean="0"/>
              <a:t>29/11/2018</a:t>
            </a:fld>
            <a:endParaRPr lang="es-ES"/>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12AAD2B-A309-405B-AB27-4CDDCE54EFC1}" type="slidenum">
              <a:rPr lang="es-ES" smtClean="0"/>
              <a:t>‹Nº›</a:t>
            </a:fld>
            <a:endParaRPr lang="es-ES"/>
          </a:p>
        </p:txBody>
      </p:sp>
    </p:spTree>
    <p:extLst>
      <p:ext uri="{BB962C8B-B14F-4D97-AF65-F5344CB8AC3E}">
        <p14:creationId xmlns:p14="http://schemas.microsoft.com/office/powerpoint/2010/main" val="1396940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969EF0-0A80-4821-A3BD-C9044271C9EF}" type="datetimeFigureOut">
              <a:rPr lang="es-ES" smtClean="0"/>
              <a:t>29/11/2018</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A5DC07-97E9-4591-898B-AE45603F7336}" type="slidenum">
              <a:rPr lang="es-ES" smtClean="0"/>
              <a:t>‹Nº›</a:t>
            </a:fld>
            <a:endParaRPr lang="es-ES"/>
          </a:p>
        </p:txBody>
      </p:sp>
    </p:spTree>
    <p:extLst>
      <p:ext uri="{BB962C8B-B14F-4D97-AF65-F5344CB8AC3E}">
        <p14:creationId xmlns:p14="http://schemas.microsoft.com/office/powerpoint/2010/main" val="39128462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2AA5DC07-97E9-4591-898B-AE45603F7336}" type="slidenum">
              <a:rPr lang="es-ES" smtClean="0"/>
              <a:t>11</a:t>
            </a:fld>
            <a:endParaRPr lang="es-ES"/>
          </a:p>
        </p:txBody>
      </p:sp>
    </p:spTree>
    <p:extLst>
      <p:ext uri="{BB962C8B-B14F-4D97-AF65-F5344CB8AC3E}">
        <p14:creationId xmlns:p14="http://schemas.microsoft.com/office/powerpoint/2010/main" val="2270054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5B17D49D-DB9B-4945-9B4C-AAC1C52BDF23}" type="datetimeFigureOut">
              <a:rPr lang="es-ES" smtClean="0"/>
              <a:t>29/11/2018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37E8C82-EFAD-41F6-84E0-2B8E6982AFDB}" type="slidenum">
              <a:rPr lang="es-ES" smtClean="0"/>
              <a:t>‹Nº›</a:t>
            </a:fld>
            <a:endParaRPr lang="es-ES"/>
          </a:p>
        </p:txBody>
      </p:sp>
    </p:spTree>
    <p:extLst>
      <p:ext uri="{BB962C8B-B14F-4D97-AF65-F5344CB8AC3E}">
        <p14:creationId xmlns:p14="http://schemas.microsoft.com/office/powerpoint/2010/main" val="996903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B17D49D-DB9B-4945-9B4C-AAC1C52BDF23}" type="datetimeFigureOut">
              <a:rPr lang="es-ES" smtClean="0"/>
              <a:t>29/11/2018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37E8C82-EFAD-41F6-84E0-2B8E6982AFDB}" type="slidenum">
              <a:rPr lang="es-ES" smtClean="0"/>
              <a:t>‹Nº›</a:t>
            </a:fld>
            <a:endParaRPr lang="es-ES"/>
          </a:p>
        </p:txBody>
      </p:sp>
    </p:spTree>
    <p:extLst>
      <p:ext uri="{BB962C8B-B14F-4D97-AF65-F5344CB8AC3E}">
        <p14:creationId xmlns:p14="http://schemas.microsoft.com/office/powerpoint/2010/main" val="1905590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B17D49D-DB9B-4945-9B4C-AAC1C52BDF23}" type="datetimeFigureOut">
              <a:rPr lang="es-ES" smtClean="0"/>
              <a:t>29/11/2018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37E8C82-EFAD-41F6-84E0-2B8E6982AFDB}" type="slidenum">
              <a:rPr lang="es-ES" smtClean="0"/>
              <a:t>‹Nº›</a:t>
            </a:fld>
            <a:endParaRPr lang="es-ES"/>
          </a:p>
        </p:txBody>
      </p:sp>
    </p:spTree>
    <p:extLst>
      <p:ext uri="{BB962C8B-B14F-4D97-AF65-F5344CB8AC3E}">
        <p14:creationId xmlns:p14="http://schemas.microsoft.com/office/powerpoint/2010/main" val="3465758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B17D49D-DB9B-4945-9B4C-AAC1C52BDF23}" type="datetimeFigureOut">
              <a:rPr lang="es-ES" smtClean="0"/>
              <a:t>29/11/2018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37E8C82-EFAD-41F6-84E0-2B8E6982AFDB}" type="slidenum">
              <a:rPr lang="es-ES" smtClean="0"/>
              <a:t>‹Nº›</a:t>
            </a:fld>
            <a:endParaRPr lang="es-ES"/>
          </a:p>
        </p:txBody>
      </p:sp>
    </p:spTree>
    <p:extLst>
      <p:ext uri="{BB962C8B-B14F-4D97-AF65-F5344CB8AC3E}">
        <p14:creationId xmlns:p14="http://schemas.microsoft.com/office/powerpoint/2010/main" val="1030511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B17D49D-DB9B-4945-9B4C-AAC1C52BDF23}" type="datetimeFigureOut">
              <a:rPr lang="es-ES" smtClean="0"/>
              <a:t>29/11/2018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37E8C82-EFAD-41F6-84E0-2B8E6982AFDB}" type="slidenum">
              <a:rPr lang="es-ES" smtClean="0"/>
              <a:t>‹Nº›</a:t>
            </a:fld>
            <a:endParaRPr lang="es-ES"/>
          </a:p>
        </p:txBody>
      </p:sp>
    </p:spTree>
    <p:extLst>
      <p:ext uri="{BB962C8B-B14F-4D97-AF65-F5344CB8AC3E}">
        <p14:creationId xmlns:p14="http://schemas.microsoft.com/office/powerpoint/2010/main" val="4178289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5B17D49D-DB9B-4945-9B4C-AAC1C52BDF23}" type="datetimeFigureOut">
              <a:rPr lang="es-ES" smtClean="0"/>
              <a:t>29/11/2018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937E8C82-EFAD-41F6-84E0-2B8E6982AFDB}" type="slidenum">
              <a:rPr lang="es-ES" smtClean="0"/>
              <a:t>‹Nº›</a:t>
            </a:fld>
            <a:endParaRPr lang="es-ES"/>
          </a:p>
        </p:txBody>
      </p:sp>
    </p:spTree>
    <p:extLst>
      <p:ext uri="{BB962C8B-B14F-4D97-AF65-F5344CB8AC3E}">
        <p14:creationId xmlns:p14="http://schemas.microsoft.com/office/powerpoint/2010/main" val="847409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5B17D49D-DB9B-4945-9B4C-AAC1C52BDF23}" type="datetimeFigureOut">
              <a:rPr lang="es-ES" smtClean="0"/>
              <a:t>29/11/2018</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937E8C82-EFAD-41F6-84E0-2B8E6982AFDB}" type="slidenum">
              <a:rPr lang="es-ES" smtClean="0"/>
              <a:t>‹Nº›</a:t>
            </a:fld>
            <a:endParaRPr lang="es-ES"/>
          </a:p>
        </p:txBody>
      </p:sp>
    </p:spTree>
    <p:extLst>
      <p:ext uri="{BB962C8B-B14F-4D97-AF65-F5344CB8AC3E}">
        <p14:creationId xmlns:p14="http://schemas.microsoft.com/office/powerpoint/2010/main" val="3700377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5B17D49D-DB9B-4945-9B4C-AAC1C52BDF23}" type="datetimeFigureOut">
              <a:rPr lang="es-ES" smtClean="0"/>
              <a:t>29/11/2018</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937E8C82-EFAD-41F6-84E0-2B8E6982AFDB}" type="slidenum">
              <a:rPr lang="es-ES" smtClean="0"/>
              <a:t>‹Nº›</a:t>
            </a:fld>
            <a:endParaRPr lang="es-ES"/>
          </a:p>
        </p:txBody>
      </p:sp>
    </p:spTree>
    <p:extLst>
      <p:ext uri="{BB962C8B-B14F-4D97-AF65-F5344CB8AC3E}">
        <p14:creationId xmlns:p14="http://schemas.microsoft.com/office/powerpoint/2010/main" val="618917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B17D49D-DB9B-4945-9B4C-AAC1C52BDF23}" type="datetimeFigureOut">
              <a:rPr lang="es-ES" smtClean="0"/>
              <a:t>29/11/2018</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937E8C82-EFAD-41F6-84E0-2B8E6982AFDB}" type="slidenum">
              <a:rPr lang="es-ES" smtClean="0"/>
              <a:t>‹Nº›</a:t>
            </a:fld>
            <a:endParaRPr lang="es-ES"/>
          </a:p>
        </p:txBody>
      </p:sp>
    </p:spTree>
    <p:extLst>
      <p:ext uri="{BB962C8B-B14F-4D97-AF65-F5344CB8AC3E}">
        <p14:creationId xmlns:p14="http://schemas.microsoft.com/office/powerpoint/2010/main" val="1155791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B17D49D-DB9B-4945-9B4C-AAC1C52BDF23}" type="datetimeFigureOut">
              <a:rPr lang="es-ES" smtClean="0"/>
              <a:t>29/11/2018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937E8C82-EFAD-41F6-84E0-2B8E6982AFDB}" type="slidenum">
              <a:rPr lang="es-ES" smtClean="0"/>
              <a:t>‹Nº›</a:t>
            </a:fld>
            <a:endParaRPr lang="es-ES"/>
          </a:p>
        </p:txBody>
      </p:sp>
    </p:spTree>
    <p:extLst>
      <p:ext uri="{BB962C8B-B14F-4D97-AF65-F5344CB8AC3E}">
        <p14:creationId xmlns:p14="http://schemas.microsoft.com/office/powerpoint/2010/main" val="2190713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B17D49D-DB9B-4945-9B4C-AAC1C52BDF23}" type="datetimeFigureOut">
              <a:rPr lang="es-ES" smtClean="0"/>
              <a:t>29/11/2018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937E8C82-EFAD-41F6-84E0-2B8E6982AFDB}" type="slidenum">
              <a:rPr lang="es-ES" smtClean="0"/>
              <a:t>‹Nº›</a:t>
            </a:fld>
            <a:endParaRPr lang="es-ES"/>
          </a:p>
        </p:txBody>
      </p:sp>
    </p:spTree>
    <p:extLst>
      <p:ext uri="{BB962C8B-B14F-4D97-AF65-F5344CB8AC3E}">
        <p14:creationId xmlns:p14="http://schemas.microsoft.com/office/powerpoint/2010/main" val="3362882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7D49D-DB9B-4945-9B4C-AAC1C52BDF23}" type="datetimeFigureOut">
              <a:rPr lang="es-ES" smtClean="0"/>
              <a:t>29/11/2018</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7E8C82-EFAD-41F6-84E0-2B8E6982AFDB}" type="slidenum">
              <a:rPr lang="es-ES" smtClean="0"/>
              <a:t>‹Nº›</a:t>
            </a:fld>
            <a:endParaRPr lang="es-ES"/>
          </a:p>
        </p:txBody>
      </p:sp>
    </p:spTree>
    <p:extLst>
      <p:ext uri="{BB962C8B-B14F-4D97-AF65-F5344CB8AC3E}">
        <p14:creationId xmlns:p14="http://schemas.microsoft.com/office/powerpoint/2010/main" val="16136165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kimelncapacitaciones.cl/"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539552" y="1196752"/>
            <a:ext cx="7704856" cy="4216539"/>
          </a:xfrm>
          <a:prstGeom prst="rect">
            <a:avLst/>
          </a:prstGeom>
          <a:noFill/>
          <a:ln w="76200">
            <a:solidFill>
              <a:srgbClr val="FFFF00"/>
            </a:solidFill>
          </a:ln>
        </p:spPr>
        <p:txBody>
          <a:bodyPr wrap="square" rtlCol="0">
            <a:spAutoFit/>
          </a:bodyPr>
          <a:lstStyle/>
          <a:p>
            <a:r>
              <a:rPr lang="es-CL" sz="2800" b="1" dirty="0" smtClean="0">
                <a:solidFill>
                  <a:srgbClr val="FFFF00"/>
                </a:solidFill>
                <a:latin typeface="Lucida Fax" pitchFamily="18" charset="0"/>
              </a:rPr>
              <a:t>“LEGISLACIÓN EN SALUD LABORAL: </a:t>
            </a:r>
          </a:p>
          <a:p>
            <a:r>
              <a:rPr lang="es-CL" sz="2800" b="1" dirty="0" smtClean="0">
                <a:solidFill>
                  <a:srgbClr val="FFFF00"/>
                </a:solidFill>
                <a:latin typeface="Lucida Fax" pitchFamily="18" charset="0"/>
              </a:rPr>
              <a:t>LEY Nº 16.744 Y TRABAJO PESADO” </a:t>
            </a:r>
          </a:p>
          <a:p>
            <a:endParaRPr lang="es-CL" sz="2800" b="1" dirty="0">
              <a:solidFill>
                <a:srgbClr val="FFFF00"/>
              </a:solidFill>
              <a:latin typeface="Lucida Fax" pitchFamily="18" charset="0"/>
            </a:endParaRPr>
          </a:p>
          <a:p>
            <a:endParaRPr lang="es-CL" sz="2800" b="1" dirty="0" smtClean="0">
              <a:solidFill>
                <a:srgbClr val="FFFF00"/>
              </a:solidFill>
              <a:latin typeface="Lucida Fax" pitchFamily="18" charset="0"/>
            </a:endParaRPr>
          </a:p>
          <a:p>
            <a:endParaRPr lang="es-CL" sz="2800" b="1" dirty="0">
              <a:solidFill>
                <a:srgbClr val="FFFF00"/>
              </a:solidFill>
              <a:latin typeface="Lucida Fax" pitchFamily="18" charset="0"/>
            </a:endParaRPr>
          </a:p>
          <a:p>
            <a:endParaRPr lang="es-CL" sz="2800" b="1" dirty="0" smtClean="0">
              <a:solidFill>
                <a:srgbClr val="FFFF00"/>
              </a:solidFill>
              <a:latin typeface="Lucida Fax" pitchFamily="18" charset="0"/>
            </a:endParaRPr>
          </a:p>
          <a:p>
            <a:pPr algn="ctr"/>
            <a:r>
              <a:rPr lang="es-CL" sz="2800" b="1" dirty="0" smtClean="0">
                <a:solidFill>
                  <a:srgbClr val="FFFF00"/>
                </a:solidFill>
                <a:latin typeface="Lucida Fax" pitchFamily="18" charset="0"/>
              </a:rPr>
              <a:t>MANUEL MUÑOZ ASTUDILLO.</a:t>
            </a:r>
          </a:p>
          <a:p>
            <a:r>
              <a:rPr lang="es-CL" sz="2400" b="1" dirty="0" smtClean="0">
                <a:solidFill>
                  <a:srgbClr val="FFFF00"/>
                </a:solidFill>
                <a:latin typeface="Lucida Fax" pitchFamily="18" charset="0"/>
              </a:rPr>
              <a:t>ABOGADO – DOCENTE DE LA USM</a:t>
            </a:r>
          </a:p>
          <a:p>
            <a:r>
              <a:rPr lang="es-CL" sz="2400" b="1" dirty="0" smtClean="0">
                <a:solidFill>
                  <a:srgbClr val="FFFF00"/>
                </a:solidFill>
                <a:latin typeface="Lucida Fax" pitchFamily="18" charset="0"/>
              </a:rPr>
              <a:t>EX MINISTRO DE LA I. C. Ap. de CONCEPCIÓN</a:t>
            </a:r>
          </a:p>
          <a:p>
            <a:endParaRPr lang="es-ES" sz="2400" dirty="0">
              <a:solidFill>
                <a:srgbClr val="FFFF00"/>
              </a:solidFill>
              <a:latin typeface="Lucida Fax" pitchFamily="18" charset="0"/>
            </a:endParaRPr>
          </a:p>
        </p:txBody>
      </p:sp>
    </p:spTree>
    <p:extLst>
      <p:ext uri="{BB962C8B-B14F-4D97-AF65-F5344CB8AC3E}">
        <p14:creationId xmlns:p14="http://schemas.microsoft.com/office/powerpoint/2010/main" val="37128844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Rectángulo"/>
          <p:cNvSpPr/>
          <p:nvPr/>
        </p:nvSpPr>
        <p:spPr>
          <a:xfrm>
            <a:off x="395536" y="116632"/>
            <a:ext cx="8568952" cy="6063198"/>
          </a:xfrm>
          <a:prstGeom prst="rect">
            <a:avLst/>
          </a:prstGeom>
        </p:spPr>
        <p:txBody>
          <a:bodyPr wrap="square">
            <a:spAutoFit/>
          </a:bodyPr>
          <a:lstStyle/>
          <a:p>
            <a:r>
              <a:rPr lang="es-CL" sz="2800" b="1" dirty="0" smtClean="0">
                <a:solidFill>
                  <a:srgbClr val="FFFF00"/>
                </a:solidFill>
              </a:rPr>
              <a:t>III.- LEY 19.404</a:t>
            </a:r>
            <a:endParaRPr lang="es-CL" sz="2800" b="1" dirty="0">
              <a:solidFill>
                <a:srgbClr val="FFFF00"/>
              </a:solidFill>
            </a:endParaRPr>
          </a:p>
          <a:p>
            <a:endParaRPr lang="es-CL" sz="2800" b="1" dirty="0" smtClean="0">
              <a:solidFill>
                <a:srgbClr val="FFFF00"/>
              </a:solidFill>
            </a:endParaRPr>
          </a:p>
          <a:p>
            <a:r>
              <a:rPr lang="es-CL" sz="2800" b="1" dirty="0" smtClean="0">
                <a:solidFill>
                  <a:srgbClr val="FFFF00"/>
                </a:solidFill>
              </a:rPr>
              <a:t> </a:t>
            </a:r>
            <a:r>
              <a:rPr lang="es-CL" sz="2400" b="1" dirty="0" smtClean="0">
                <a:solidFill>
                  <a:srgbClr val="FFFF00"/>
                </a:solidFill>
              </a:rPr>
              <a:t>MODIFICA </a:t>
            </a:r>
            <a:r>
              <a:rPr lang="es-CL" sz="2400" b="1" dirty="0" smtClean="0">
                <a:solidFill>
                  <a:srgbClr val="FFFF00"/>
                </a:solidFill>
              </a:rPr>
              <a:t>LA</a:t>
            </a:r>
            <a:r>
              <a:rPr lang="es-CL" sz="2400" b="1" dirty="0" smtClean="0">
                <a:solidFill>
                  <a:srgbClr val="FFFF00"/>
                </a:solidFill>
              </a:rPr>
              <a:t> </a:t>
            </a:r>
            <a:r>
              <a:rPr lang="es-CL" sz="2400" b="1" dirty="0" smtClean="0">
                <a:solidFill>
                  <a:srgbClr val="FFFF00"/>
                </a:solidFill>
              </a:rPr>
              <a:t>LEY N° 3.500, DE 1980, </a:t>
            </a:r>
            <a:r>
              <a:rPr lang="es-CL" sz="2400" b="1" u="sng" dirty="0" smtClean="0">
                <a:solidFill>
                  <a:srgbClr val="FFFF00"/>
                </a:solidFill>
              </a:rPr>
              <a:t>Y DICTA NORMAS RELATIVAS A PENSIONES DE VEJEZ</a:t>
            </a:r>
            <a:r>
              <a:rPr lang="es-CL" sz="2400" b="1" dirty="0" smtClean="0">
                <a:solidFill>
                  <a:srgbClr val="FFFF00"/>
                </a:solidFill>
              </a:rPr>
              <a:t>, CONSIDERANDO EL DESEMPEÑO DE TRABAJOS PESADOS. </a:t>
            </a:r>
          </a:p>
          <a:p>
            <a:endParaRPr lang="es-CL" sz="2800" b="1" dirty="0" smtClean="0">
              <a:solidFill>
                <a:srgbClr val="FFFF00"/>
              </a:solidFill>
            </a:endParaRPr>
          </a:p>
          <a:p>
            <a:r>
              <a:rPr lang="es-CL" sz="2800" b="1" dirty="0" smtClean="0">
                <a:solidFill>
                  <a:srgbClr val="FFFF00"/>
                </a:solidFill>
              </a:rPr>
              <a:t>Define «trabajo pesado»</a:t>
            </a:r>
            <a:endParaRPr lang="es-CL" sz="2800" b="1" dirty="0">
              <a:solidFill>
                <a:srgbClr val="FFFF00"/>
              </a:solidFill>
            </a:endParaRPr>
          </a:p>
          <a:p>
            <a:endParaRPr lang="es-CL" sz="2400" b="1" dirty="0" smtClean="0">
              <a:solidFill>
                <a:srgbClr val="FFFF00"/>
              </a:solidFill>
            </a:endParaRPr>
          </a:p>
          <a:p>
            <a:r>
              <a:rPr lang="es-CL" sz="2400" b="1" dirty="0" smtClean="0">
                <a:solidFill>
                  <a:srgbClr val="FFFF00"/>
                </a:solidFill>
                <a:latin typeface="Lucida Fax" pitchFamily="18" charset="0"/>
              </a:rPr>
              <a:t>Constituyen trabajos pesados aquellos cuya realización acelera el desgaste físico, intelectual o síquico en la mayoría de quienes los realizan provocando un envejecimiento precoz, aun cuando ellos no generen una enfermedad laboral.</a:t>
            </a:r>
          </a:p>
          <a:p>
            <a:endParaRPr lang="es-CL" sz="2800" b="1" dirty="0">
              <a:solidFill>
                <a:srgbClr val="FFFF00"/>
              </a:solidFill>
            </a:endParaRPr>
          </a:p>
          <a:p>
            <a:endParaRPr lang="es-CL" sz="2800" b="1" dirty="0" smtClean="0">
              <a:solidFill>
                <a:srgbClr val="FFFF00"/>
              </a:solidFill>
              <a:sym typeface="Wingdings" pitchFamily="2" charset="2"/>
            </a:endParaRPr>
          </a:p>
        </p:txBody>
      </p:sp>
    </p:spTree>
    <p:extLst>
      <p:ext uri="{BB962C8B-B14F-4D97-AF65-F5344CB8AC3E}">
        <p14:creationId xmlns:p14="http://schemas.microsoft.com/office/powerpoint/2010/main" val="14705874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Rectángulo"/>
          <p:cNvSpPr/>
          <p:nvPr/>
        </p:nvSpPr>
        <p:spPr>
          <a:xfrm>
            <a:off x="395536" y="476672"/>
            <a:ext cx="8568952" cy="3970318"/>
          </a:xfrm>
          <a:prstGeom prst="rect">
            <a:avLst/>
          </a:prstGeom>
        </p:spPr>
        <p:txBody>
          <a:bodyPr wrap="square">
            <a:spAutoFit/>
          </a:bodyPr>
          <a:lstStyle/>
          <a:p>
            <a:r>
              <a:rPr lang="es-CL" sz="2800" b="1" dirty="0" smtClean="0">
                <a:solidFill>
                  <a:srgbClr val="FFFF00"/>
                </a:solidFill>
              </a:rPr>
              <a:t>LA GUÍA TÉCNICA DE LA SUPERINTENDENCIA DE PENSIONES, en el año 2010, entrega otra concepción más moderna de trabajo pesado:</a:t>
            </a:r>
          </a:p>
          <a:p>
            <a:endParaRPr lang="es-CL" sz="2800" b="1" dirty="0">
              <a:solidFill>
                <a:srgbClr val="FFFF00"/>
              </a:solidFill>
            </a:endParaRPr>
          </a:p>
          <a:p>
            <a:r>
              <a:rPr lang="es-CL" sz="2800" b="1" dirty="0" smtClean="0">
                <a:solidFill>
                  <a:srgbClr val="FFFF00"/>
                </a:solidFill>
              </a:rPr>
              <a:t>«es aquél que supera algún límite establecido como aceptable en los ámbitos </a:t>
            </a:r>
          </a:p>
          <a:p>
            <a:r>
              <a:rPr lang="es-CL" sz="2800" b="1" dirty="0" smtClean="0">
                <a:solidFill>
                  <a:srgbClr val="FFFF00"/>
                </a:solidFill>
              </a:rPr>
              <a:t>                          físico, cognitivo o psíquico. </a:t>
            </a:r>
          </a:p>
          <a:p>
            <a:r>
              <a:rPr lang="es-CL" sz="2800" b="1" dirty="0" smtClean="0">
                <a:solidFill>
                  <a:srgbClr val="FFFF00"/>
                </a:solidFill>
              </a:rPr>
              <a:t>Este “límite aceptable” se define en función</a:t>
            </a:r>
          </a:p>
          <a:p>
            <a:r>
              <a:rPr lang="es-CL" sz="2800" b="1" dirty="0" smtClean="0">
                <a:solidFill>
                  <a:srgbClr val="FFFF00"/>
                </a:solidFill>
              </a:rPr>
              <a:t>del conocimiento científico actualmente disponible»</a:t>
            </a:r>
            <a:endParaRPr lang="es-ES" sz="2800" b="1" dirty="0">
              <a:solidFill>
                <a:srgbClr val="FFFF00"/>
              </a:solidFill>
            </a:endParaRPr>
          </a:p>
        </p:txBody>
      </p:sp>
    </p:spTree>
    <p:extLst>
      <p:ext uri="{BB962C8B-B14F-4D97-AF65-F5344CB8AC3E}">
        <p14:creationId xmlns:p14="http://schemas.microsoft.com/office/powerpoint/2010/main" val="29197656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323528" y="404664"/>
            <a:ext cx="8424936" cy="5755422"/>
          </a:xfrm>
          <a:prstGeom prst="rect">
            <a:avLst/>
          </a:prstGeom>
          <a:noFill/>
        </p:spPr>
        <p:txBody>
          <a:bodyPr wrap="square" rtlCol="0">
            <a:spAutoFit/>
          </a:bodyPr>
          <a:lstStyle/>
          <a:p>
            <a:r>
              <a:rPr lang="es-CL" sz="2800" b="1" dirty="0" smtClean="0">
                <a:solidFill>
                  <a:srgbClr val="FFFF00"/>
                </a:solidFill>
              </a:rPr>
              <a:t> </a:t>
            </a:r>
            <a:r>
              <a:rPr lang="es-CL" sz="3200" b="1" dirty="0" smtClean="0">
                <a:solidFill>
                  <a:srgbClr val="FFFF00"/>
                </a:solidFill>
                <a:latin typeface="Lucida Fax" pitchFamily="18" charset="0"/>
              </a:rPr>
              <a:t>IV.- D. S. Nº 71 de Previsión Social</a:t>
            </a:r>
            <a:r>
              <a:rPr lang="es-CL" sz="2800" b="1" dirty="0" smtClean="0">
                <a:solidFill>
                  <a:srgbClr val="FFFF00"/>
                </a:solidFill>
              </a:rPr>
              <a:t>,</a:t>
            </a:r>
          </a:p>
          <a:p>
            <a:r>
              <a:rPr lang="es-CL" sz="2800" b="1" dirty="0" smtClean="0">
                <a:solidFill>
                  <a:srgbClr val="FFFF00"/>
                </a:solidFill>
              </a:rPr>
              <a:t> </a:t>
            </a:r>
            <a:r>
              <a:rPr lang="es-CL" sz="2800" b="1" dirty="0" smtClean="0">
                <a:solidFill>
                  <a:srgbClr val="FFFF00"/>
                </a:solidFill>
              </a:rPr>
              <a:t>del 25 de marzo de 1996, se establece el reglamento de la ley 19.404.</a:t>
            </a:r>
          </a:p>
          <a:p>
            <a:endParaRPr lang="es-CL" sz="2800" b="1" dirty="0">
              <a:solidFill>
                <a:srgbClr val="FFFF00"/>
              </a:solidFill>
            </a:endParaRPr>
          </a:p>
          <a:p>
            <a:r>
              <a:rPr lang="es-CL" sz="2800" b="1" dirty="0" smtClean="0">
                <a:solidFill>
                  <a:srgbClr val="FFFF00"/>
                </a:solidFill>
              </a:rPr>
              <a:t>Entrega una orientación sobre los factores que inciden en el concepto de trabajo pesado:</a:t>
            </a:r>
          </a:p>
          <a:p>
            <a:endParaRPr lang="es-CL" sz="2800" b="1" dirty="0">
              <a:solidFill>
                <a:srgbClr val="FFFF00"/>
              </a:solidFill>
            </a:endParaRPr>
          </a:p>
          <a:p>
            <a:r>
              <a:rPr lang="es-CL" sz="2800" b="1" dirty="0" smtClean="0">
                <a:solidFill>
                  <a:srgbClr val="FFFF00"/>
                </a:solidFill>
                <a:latin typeface="Lucida Fax" pitchFamily="18" charset="0"/>
              </a:rPr>
              <a:t>“a) </a:t>
            </a:r>
            <a:r>
              <a:rPr lang="es-CL" sz="2800" b="1" u="sng" dirty="0" smtClean="0">
                <a:solidFill>
                  <a:srgbClr val="FFFF00"/>
                </a:solidFill>
                <a:latin typeface="Lucida Fax" pitchFamily="18" charset="0"/>
              </a:rPr>
              <a:t>Factor físico</a:t>
            </a:r>
            <a:r>
              <a:rPr lang="es-CL" sz="2800" b="1" dirty="0" smtClean="0">
                <a:solidFill>
                  <a:srgbClr val="FFFF00"/>
                </a:solidFill>
                <a:latin typeface="Lucida Fax" pitchFamily="18" charset="0"/>
              </a:rPr>
              <a:t>: constituido por las exigencias del puesto de trabajo que demandan un esfuerzo adaptativo fisiológico, reflejado en mayor gasto energético y con modificaciones del metabolismo.</a:t>
            </a:r>
          </a:p>
        </p:txBody>
      </p:sp>
    </p:spTree>
    <p:extLst>
      <p:ext uri="{BB962C8B-B14F-4D97-AF65-F5344CB8AC3E}">
        <p14:creationId xmlns:p14="http://schemas.microsoft.com/office/powerpoint/2010/main" val="28927420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Rectángulo"/>
          <p:cNvSpPr/>
          <p:nvPr/>
        </p:nvSpPr>
        <p:spPr>
          <a:xfrm>
            <a:off x="0" y="188640"/>
            <a:ext cx="9144000" cy="6063198"/>
          </a:xfrm>
          <a:prstGeom prst="rect">
            <a:avLst/>
          </a:prstGeom>
        </p:spPr>
        <p:txBody>
          <a:bodyPr wrap="square">
            <a:spAutoFit/>
          </a:bodyPr>
          <a:lstStyle/>
          <a:p>
            <a:r>
              <a:rPr lang="es-CL" sz="2800" b="1" dirty="0" smtClean="0">
                <a:solidFill>
                  <a:srgbClr val="FFFF00"/>
                </a:solidFill>
              </a:rPr>
              <a:t>b) </a:t>
            </a:r>
            <a:r>
              <a:rPr lang="es-CL" sz="2400" b="1" u="sng" dirty="0" smtClean="0">
                <a:solidFill>
                  <a:srgbClr val="FFFF00"/>
                </a:solidFill>
                <a:latin typeface="Lucida Fax" pitchFamily="18" charset="0"/>
              </a:rPr>
              <a:t>Factor ambiental</a:t>
            </a:r>
            <a:r>
              <a:rPr lang="es-CL" sz="2400" b="1" dirty="0" smtClean="0">
                <a:solidFill>
                  <a:srgbClr val="FFFF00"/>
                </a:solidFill>
                <a:latin typeface="Lucida Fax" pitchFamily="18" charset="0"/>
              </a:rPr>
              <a:t>: que corresponde a la presencia, en los puestos de trabajo, de agentes ambientales que pueden afectar negativamente la salud de los trabajadores, su bienestar y su equilibrio fisiológico.</a:t>
            </a:r>
          </a:p>
          <a:p>
            <a:endParaRPr lang="es-CL" sz="2400" b="1" dirty="0" smtClean="0">
              <a:solidFill>
                <a:srgbClr val="FFFF00"/>
              </a:solidFill>
              <a:latin typeface="Lucida Fax" pitchFamily="18" charset="0"/>
            </a:endParaRPr>
          </a:p>
          <a:p>
            <a:endParaRPr lang="es-CL" sz="2800" b="1" dirty="0" smtClean="0">
              <a:solidFill>
                <a:srgbClr val="FFFF00"/>
              </a:solidFill>
            </a:endParaRPr>
          </a:p>
          <a:p>
            <a:r>
              <a:rPr lang="es-CL" sz="2800" b="1" dirty="0" smtClean="0">
                <a:solidFill>
                  <a:srgbClr val="FFFF00"/>
                </a:solidFill>
              </a:rPr>
              <a:t>c) </a:t>
            </a:r>
            <a:r>
              <a:rPr lang="es-CL" sz="2400" b="1" u="sng" dirty="0" smtClean="0">
                <a:solidFill>
                  <a:srgbClr val="FFFF00"/>
                </a:solidFill>
                <a:latin typeface="Lucida Fax" pitchFamily="18" charset="0"/>
              </a:rPr>
              <a:t>Factor mental</a:t>
            </a:r>
            <a:r>
              <a:rPr lang="es-CL" sz="2400" b="1" dirty="0" smtClean="0">
                <a:solidFill>
                  <a:srgbClr val="FFFF00"/>
                </a:solidFill>
                <a:latin typeface="Lucida Fax" pitchFamily="18" charset="0"/>
              </a:rPr>
              <a:t>: es la exigencia del puesto de trabajo que demanda esfuerzos adaptativos del sistema nervioso y de la estructura </a:t>
            </a:r>
            <a:r>
              <a:rPr lang="es-CL" sz="2400" b="1" dirty="0" err="1" smtClean="0">
                <a:solidFill>
                  <a:srgbClr val="FFFF00"/>
                </a:solidFill>
                <a:latin typeface="Lucida Fax" pitchFamily="18" charset="0"/>
              </a:rPr>
              <a:t>psicoafectiva</a:t>
            </a:r>
            <a:r>
              <a:rPr lang="es-CL" sz="2400" b="1" dirty="0" smtClean="0">
                <a:solidFill>
                  <a:srgbClr val="FFFF00"/>
                </a:solidFill>
                <a:latin typeface="Lucida Fax" pitchFamily="18" charset="0"/>
              </a:rPr>
              <a:t> del trabajador</a:t>
            </a:r>
            <a:r>
              <a:rPr lang="es-CL" sz="2800" b="1" dirty="0" smtClean="0">
                <a:solidFill>
                  <a:srgbClr val="FFFF00"/>
                </a:solidFill>
              </a:rPr>
              <a:t>.</a:t>
            </a:r>
          </a:p>
          <a:p>
            <a:endParaRPr lang="es-CL" sz="2800" b="1" dirty="0" smtClean="0">
              <a:solidFill>
                <a:srgbClr val="FFFF00"/>
              </a:solidFill>
            </a:endParaRPr>
          </a:p>
          <a:p>
            <a:endParaRPr lang="es-CL" sz="2800" b="1" dirty="0" smtClean="0">
              <a:solidFill>
                <a:srgbClr val="FFFF00"/>
              </a:solidFill>
            </a:endParaRPr>
          </a:p>
          <a:p>
            <a:r>
              <a:rPr lang="es-CL" sz="2800" b="1" dirty="0" smtClean="0">
                <a:solidFill>
                  <a:srgbClr val="FFFF00"/>
                </a:solidFill>
              </a:rPr>
              <a:t>d) </a:t>
            </a:r>
            <a:r>
              <a:rPr lang="es-CL" sz="2400" b="1" u="sng" dirty="0" smtClean="0">
                <a:solidFill>
                  <a:srgbClr val="FFFF00"/>
                </a:solidFill>
                <a:latin typeface="Lucida Fax" pitchFamily="18" charset="0"/>
              </a:rPr>
              <a:t>Factor organizacional</a:t>
            </a:r>
            <a:r>
              <a:rPr lang="es-CL" sz="2400" b="1" dirty="0" smtClean="0">
                <a:solidFill>
                  <a:srgbClr val="FFFF00"/>
                </a:solidFill>
                <a:latin typeface="Lucida Fax" pitchFamily="18" charset="0"/>
              </a:rPr>
              <a:t>: son las exigencias del puesto de trabajo derivadas de la organización y diseño de la labor y su entorno psicosocial.”</a:t>
            </a:r>
          </a:p>
        </p:txBody>
      </p:sp>
    </p:spTree>
    <p:extLst>
      <p:ext uri="{BB962C8B-B14F-4D97-AF65-F5344CB8AC3E}">
        <p14:creationId xmlns:p14="http://schemas.microsoft.com/office/powerpoint/2010/main" val="1852732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CuadroTexto"/>
          <p:cNvSpPr txBox="1"/>
          <p:nvPr/>
        </p:nvSpPr>
        <p:spPr>
          <a:xfrm>
            <a:off x="395536" y="548680"/>
            <a:ext cx="8424936" cy="5016758"/>
          </a:xfrm>
          <a:prstGeom prst="rect">
            <a:avLst/>
          </a:prstGeom>
          <a:noFill/>
        </p:spPr>
        <p:txBody>
          <a:bodyPr wrap="square" rtlCol="0">
            <a:spAutoFit/>
          </a:bodyPr>
          <a:lstStyle/>
          <a:p>
            <a:r>
              <a:rPr lang="es-CL" sz="3200" b="1" dirty="0">
                <a:solidFill>
                  <a:srgbClr val="FFFF00"/>
                </a:solidFill>
                <a:latin typeface="Lucida Fax" pitchFamily="18" charset="0"/>
              </a:rPr>
              <a:t>V.- LEY </a:t>
            </a:r>
            <a:r>
              <a:rPr lang="es-CL" sz="3200" b="1" dirty="0" smtClean="0">
                <a:solidFill>
                  <a:srgbClr val="FFFF00"/>
                </a:solidFill>
                <a:latin typeface="Lucida Fax" pitchFamily="18" charset="0"/>
              </a:rPr>
              <a:t>16744, se refiere a las consecuencias y </a:t>
            </a:r>
            <a:r>
              <a:rPr lang="es-CL" sz="3200" b="1" dirty="0" smtClean="0">
                <a:solidFill>
                  <a:srgbClr val="FFFF00"/>
                </a:solidFill>
                <a:latin typeface="Lucida Fax" pitchFamily="18" charset="0"/>
              </a:rPr>
              <a:t>responsabilidades</a:t>
            </a:r>
            <a:r>
              <a:rPr lang="es-CL" sz="3200" b="1" dirty="0" smtClean="0">
                <a:solidFill>
                  <a:srgbClr val="FFFF00"/>
                </a:solidFill>
                <a:latin typeface="Lucida Fax" pitchFamily="18" charset="0"/>
              </a:rPr>
              <a:t>.</a:t>
            </a:r>
            <a:endParaRPr lang="es-CL" sz="3200" b="1" dirty="0">
              <a:solidFill>
                <a:srgbClr val="FFFF00"/>
              </a:solidFill>
              <a:latin typeface="Lucida Fax" pitchFamily="18" charset="0"/>
            </a:endParaRPr>
          </a:p>
          <a:p>
            <a:endParaRPr lang="es-CL" sz="3200" b="1" dirty="0">
              <a:solidFill>
                <a:srgbClr val="FFFF00"/>
              </a:solidFill>
              <a:latin typeface="Lucida Fax" pitchFamily="18" charset="0"/>
            </a:endParaRPr>
          </a:p>
          <a:p>
            <a:endParaRPr lang="es-CL" sz="2800" b="1" dirty="0">
              <a:solidFill>
                <a:srgbClr val="FFFF00"/>
              </a:solidFill>
            </a:endParaRPr>
          </a:p>
          <a:p>
            <a:r>
              <a:rPr lang="es-CL" sz="2800" b="1" dirty="0">
                <a:solidFill>
                  <a:srgbClr val="FFFF00"/>
                </a:solidFill>
              </a:rPr>
              <a:t>Art. 5: Accidente del </a:t>
            </a:r>
            <a:r>
              <a:rPr lang="es-CL" sz="2800" b="1" dirty="0" smtClean="0">
                <a:solidFill>
                  <a:srgbClr val="FFFF00"/>
                </a:solidFill>
              </a:rPr>
              <a:t>Trabajo, </a:t>
            </a:r>
          </a:p>
          <a:p>
            <a:r>
              <a:rPr lang="es-CL" sz="2800" b="1" dirty="0" smtClean="0">
                <a:solidFill>
                  <a:srgbClr val="FFFF00"/>
                </a:solidFill>
              </a:rPr>
              <a:t>toda lesión que sufra una persona a causa o con ocasión del trabajo y que le ocasiones incapacidad o muerte.</a:t>
            </a:r>
            <a:endParaRPr lang="es-CL" sz="2800" b="1" dirty="0">
              <a:solidFill>
                <a:srgbClr val="FFFF00"/>
              </a:solidFill>
            </a:endParaRPr>
          </a:p>
          <a:p>
            <a:endParaRPr lang="es-CL" sz="2800" b="1" dirty="0">
              <a:solidFill>
                <a:srgbClr val="FFFF00"/>
              </a:solidFill>
            </a:endParaRPr>
          </a:p>
          <a:p>
            <a:r>
              <a:rPr lang="es-CL" sz="2800" b="1" dirty="0">
                <a:solidFill>
                  <a:srgbClr val="FFFF00"/>
                </a:solidFill>
              </a:rPr>
              <a:t>Art. 7: Enfermedad Profesional.</a:t>
            </a:r>
          </a:p>
          <a:p>
            <a:endParaRPr lang="es-ES" sz="2800" b="1" dirty="0">
              <a:solidFill>
                <a:srgbClr val="FFFF00"/>
              </a:solidFill>
            </a:endParaRPr>
          </a:p>
        </p:txBody>
      </p:sp>
    </p:spTree>
    <p:extLst>
      <p:ext uri="{BB962C8B-B14F-4D97-AF65-F5344CB8AC3E}">
        <p14:creationId xmlns:p14="http://schemas.microsoft.com/office/powerpoint/2010/main" val="34023538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755576" y="908720"/>
            <a:ext cx="7920880" cy="5262979"/>
          </a:xfrm>
          <a:prstGeom prst="rect">
            <a:avLst/>
          </a:prstGeom>
          <a:noFill/>
        </p:spPr>
        <p:txBody>
          <a:bodyPr wrap="square" rtlCol="0">
            <a:spAutoFit/>
          </a:bodyPr>
          <a:lstStyle/>
          <a:p>
            <a:r>
              <a:rPr lang="es-419" sz="2800" b="1" dirty="0" smtClean="0">
                <a:solidFill>
                  <a:srgbClr val="FFFF00"/>
                </a:solidFill>
              </a:rPr>
              <a:t>V.- LEY 16744.</a:t>
            </a:r>
          </a:p>
          <a:p>
            <a:endParaRPr lang="es-419" sz="2800" b="1" dirty="0">
              <a:solidFill>
                <a:srgbClr val="FFFF00"/>
              </a:solidFill>
            </a:endParaRPr>
          </a:p>
          <a:p>
            <a:r>
              <a:rPr lang="es-419" sz="2800" b="1" dirty="0" smtClean="0">
                <a:solidFill>
                  <a:srgbClr val="FFFF00"/>
                </a:solidFill>
              </a:rPr>
              <a:t>ENFERMEDAD.</a:t>
            </a:r>
          </a:p>
          <a:p>
            <a:endParaRPr lang="es-419" sz="2800" b="1" dirty="0">
              <a:solidFill>
                <a:srgbClr val="FFFF00"/>
              </a:solidFill>
            </a:endParaRPr>
          </a:p>
          <a:p>
            <a:r>
              <a:rPr lang="es-419" sz="2800" b="1" dirty="0" smtClean="0">
                <a:solidFill>
                  <a:srgbClr val="FFFF00"/>
                </a:solidFill>
              </a:rPr>
              <a:t>Art. 7: Enfermedad Profesional. </a:t>
            </a:r>
            <a:r>
              <a:rPr lang="es-CL" sz="2800" b="1" dirty="0">
                <a:solidFill>
                  <a:srgbClr val="FFFF00"/>
                </a:solidFill>
              </a:rPr>
              <a:t>Se entiende por Enfermedad Ocupacional a las enfermedades </a:t>
            </a:r>
            <a:r>
              <a:rPr lang="es-CL" sz="2800" b="1" dirty="0" smtClean="0">
                <a:solidFill>
                  <a:srgbClr val="FFFF00"/>
                </a:solidFill>
              </a:rPr>
              <a:t>contraídas o </a:t>
            </a:r>
            <a:r>
              <a:rPr lang="es-CL" sz="2800" b="1" dirty="0">
                <a:solidFill>
                  <a:srgbClr val="FFFF00"/>
                </a:solidFill>
              </a:rPr>
              <a:t>agravadas </a:t>
            </a:r>
            <a:r>
              <a:rPr lang="es-CL" sz="2800" b="1" dirty="0" smtClean="0">
                <a:solidFill>
                  <a:srgbClr val="FFFF00"/>
                </a:solidFill>
              </a:rPr>
              <a:t>directamente </a:t>
            </a:r>
            <a:r>
              <a:rPr lang="es-CL" sz="2800" b="1" dirty="0">
                <a:solidFill>
                  <a:srgbClr val="FFFF00"/>
                </a:solidFill>
              </a:rPr>
              <a:t>del trabajo, por la exposición al medio en que el</a:t>
            </a:r>
          </a:p>
          <a:p>
            <a:r>
              <a:rPr lang="es-CL" sz="2800" b="1" dirty="0">
                <a:solidFill>
                  <a:srgbClr val="FFFF00"/>
                </a:solidFill>
              </a:rPr>
              <a:t>trabajador o la trabajadora se encuentran obligados a </a:t>
            </a:r>
            <a:r>
              <a:rPr lang="es-CL" sz="2800" b="1" dirty="0" smtClean="0">
                <a:solidFill>
                  <a:srgbClr val="FFFF00"/>
                </a:solidFill>
              </a:rPr>
              <a:t>laborar.</a:t>
            </a:r>
            <a:endParaRPr lang="es-CL" sz="2800" b="1" dirty="0">
              <a:solidFill>
                <a:srgbClr val="FFFF00"/>
              </a:solidFill>
            </a:endParaRPr>
          </a:p>
          <a:p>
            <a:endParaRPr lang="es-419" sz="2800" b="1" dirty="0" smtClean="0">
              <a:solidFill>
                <a:srgbClr val="FFFF00"/>
              </a:solidFill>
            </a:endParaRPr>
          </a:p>
          <a:p>
            <a:endParaRPr lang="es-ES" sz="2800" b="1" dirty="0">
              <a:solidFill>
                <a:srgbClr val="FFFF00"/>
              </a:solidFill>
            </a:endParaRPr>
          </a:p>
        </p:txBody>
      </p:sp>
    </p:spTree>
    <p:extLst>
      <p:ext uri="{BB962C8B-B14F-4D97-AF65-F5344CB8AC3E}">
        <p14:creationId xmlns:p14="http://schemas.microsoft.com/office/powerpoint/2010/main" val="26708449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755576" y="908720"/>
            <a:ext cx="7920880" cy="954107"/>
          </a:xfrm>
          <a:prstGeom prst="rect">
            <a:avLst/>
          </a:prstGeom>
          <a:noFill/>
        </p:spPr>
        <p:txBody>
          <a:bodyPr wrap="square" rtlCol="0">
            <a:spAutoFit/>
          </a:bodyPr>
          <a:lstStyle/>
          <a:p>
            <a:endParaRPr lang="es-419" sz="2800" b="1" dirty="0">
              <a:solidFill>
                <a:srgbClr val="FFFF00"/>
              </a:solidFill>
            </a:endParaRPr>
          </a:p>
          <a:p>
            <a:endParaRPr lang="es-ES" sz="2800" b="1" dirty="0">
              <a:solidFill>
                <a:srgbClr val="FFFF00"/>
              </a:solidFill>
            </a:endParaRPr>
          </a:p>
        </p:txBody>
      </p:sp>
      <p:sp>
        <p:nvSpPr>
          <p:cNvPr id="5" name="4 Rectángulo"/>
          <p:cNvSpPr/>
          <p:nvPr/>
        </p:nvSpPr>
        <p:spPr>
          <a:xfrm>
            <a:off x="495609" y="476672"/>
            <a:ext cx="8208912" cy="3416320"/>
          </a:xfrm>
          <a:prstGeom prst="rect">
            <a:avLst/>
          </a:prstGeom>
        </p:spPr>
        <p:txBody>
          <a:bodyPr wrap="square">
            <a:spAutoFit/>
          </a:bodyPr>
          <a:lstStyle/>
          <a:p>
            <a:r>
              <a:rPr lang="es-CL" sz="2400" b="1" dirty="0">
                <a:solidFill>
                  <a:srgbClr val="FFFF00"/>
                </a:solidFill>
              </a:rPr>
              <a:t>POR EJEMPLO: contaminantes físicos, químicos y biológicos; a factores mecánicos; condiciones no ergonómicas; condiciones climáticas y factores psicosociales, que se manifiestan por una lesión orgánica, por trastornos funcionales y/o desequilibrios mentales, éstos pueden ser temporales o permanentes.</a:t>
            </a:r>
          </a:p>
          <a:p>
            <a:r>
              <a:rPr lang="es-CL" sz="2400" b="1" dirty="0">
                <a:solidFill>
                  <a:srgbClr val="FFFF00"/>
                </a:solidFill>
              </a:rPr>
              <a:t>El asma ocupacional, lumbalgias, hernias discales, sordera profesional por la exposición al ruido y problemas en la piel, son los principales problemas de salud que más aquejan la población de trabajadores y trabajadoras.</a:t>
            </a:r>
          </a:p>
        </p:txBody>
      </p:sp>
    </p:spTree>
    <p:extLst>
      <p:ext uri="{BB962C8B-B14F-4D97-AF65-F5344CB8AC3E}">
        <p14:creationId xmlns:p14="http://schemas.microsoft.com/office/powerpoint/2010/main" val="7930552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755576" y="908720"/>
            <a:ext cx="7920880" cy="954107"/>
          </a:xfrm>
          <a:prstGeom prst="rect">
            <a:avLst/>
          </a:prstGeom>
          <a:noFill/>
        </p:spPr>
        <p:txBody>
          <a:bodyPr wrap="square" rtlCol="0">
            <a:spAutoFit/>
          </a:bodyPr>
          <a:lstStyle/>
          <a:p>
            <a:endParaRPr lang="es-419" sz="2800" b="1" dirty="0">
              <a:solidFill>
                <a:srgbClr val="FFFF00"/>
              </a:solidFill>
            </a:endParaRPr>
          </a:p>
          <a:p>
            <a:endParaRPr lang="es-ES" sz="2800" b="1" dirty="0">
              <a:solidFill>
                <a:srgbClr val="FFFF00"/>
              </a:solidFill>
            </a:endParaRPr>
          </a:p>
        </p:txBody>
      </p:sp>
      <p:sp>
        <p:nvSpPr>
          <p:cNvPr id="6" name="5 Rectángulo"/>
          <p:cNvSpPr/>
          <p:nvPr/>
        </p:nvSpPr>
        <p:spPr>
          <a:xfrm>
            <a:off x="72302" y="116632"/>
            <a:ext cx="8928992" cy="4278094"/>
          </a:xfrm>
          <a:prstGeom prst="rect">
            <a:avLst/>
          </a:prstGeom>
        </p:spPr>
        <p:txBody>
          <a:bodyPr wrap="square">
            <a:spAutoFit/>
          </a:bodyPr>
          <a:lstStyle/>
          <a:p>
            <a:r>
              <a:rPr lang="es-CL" sz="3200" b="1" dirty="0" smtClean="0">
                <a:solidFill>
                  <a:srgbClr val="FFFF00"/>
                </a:solidFill>
                <a:latin typeface="Lucida Fax" pitchFamily="18" charset="0"/>
              </a:rPr>
              <a:t>EN RELACIÓN AL TRABAJO PESADO</a:t>
            </a:r>
            <a:r>
              <a:rPr lang="es-CL" sz="2400" b="1" dirty="0" smtClean="0">
                <a:solidFill>
                  <a:srgbClr val="FFFF00"/>
                </a:solidFill>
                <a:latin typeface="Lucida Fax" pitchFamily="18" charset="0"/>
              </a:rPr>
              <a:t>.</a:t>
            </a:r>
          </a:p>
          <a:p>
            <a:endParaRPr lang="es-CL" sz="2400" b="1" dirty="0">
              <a:solidFill>
                <a:srgbClr val="FFFF00"/>
              </a:solidFill>
              <a:latin typeface="Lucida Fax" pitchFamily="18" charset="0"/>
            </a:endParaRPr>
          </a:p>
          <a:p>
            <a:r>
              <a:rPr lang="es-CL" sz="2400" b="1" dirty="0" smtClean="0">
                <a:solidFill>
                  <a:srgbClr val="FFFF00"/>
                </a:solidFill>
                <a:latin typeface="Lucida Fax" pitchFamily="18" charset="0"/>
              </a:rPr>
              <a:t>Enfermedades </a:t>
            </a:r>
            <a:r>
              <a:rPr lang="es-CL" sz="2400" b="1" dirty="0">
                <a:solidFill>
                  <a:srgbClr val="FFFF00"/>
                </a:solidFill>
                <a:latin typeface="Lucida Fax" pitchFamily="18" charset="0"/>
              </a:rPr>
              <a:t>músculo esqueléticas</a:t>
            </a:r>
            <a:r>
              <a:rPr lang="es-CL" sz="2400" b="1" dirty="0" smtClean="0">
                <a:solidFill>
                  <a:srgbClr val="FFFF00"/>
                </a:solidFill>
                <a:latin typeface="Lucida Fax" pitchFamily="18" charset="0"/>
              </a:rPr>
              <a:t>.</a:t>
            </a:r>
          </a:p>
          <a:p>
            <a:endParaRPr lang="es-CL" sz="2400" b="1" dirty="0">
              <a:solidFill>
                <a:srgbClr val="FFFF00"/>
              </a:solidFill>
              <a:latin typeface="Lucida Fax" pitchFamily="18" charset="0"/>
            </a:endParaRPr>
          </a:p>
          <a:p>
            <a:r>
              <a:rPr lang="es-CL" sz="2400" b="1" dirty="0">
                <a:solidFill>
                  <a:srgbClr val="FFFF00"/>
                </a:solidFill>
                <a:latin typeface="Lucida Fax" pitchFamily="18" charset="0"/>
              </a:rPr>
              <a:t>Son problemas de salud que afectan </a:t>
            </a:r>
            <a:r>
              <a:rPr lang="es-CL" sz="2400" b="1" dirty="0" smtClean="0">
                <a:solidFill>
                  <a:srgbClr val="FFFF00"/>
                </a:solidFill>
                <a:latin typeface="Lucida Fax" pitchFamily="18" charset="0"/>
              </a:rPr>
              <a:t>principalmente: </a:t>
            </a:r>
          </a:p>
          <a:p>
            <a:endParaRPr lang="es-CL" sz="2400" b="1" dirty="0">
              <a:solidFill>
                <a:srgbClr val="FFFF00"/>
              </a:solidFill>
              <a:latin typeface="Lucida Fax" pitchFamily="18" charset="0"/>
            </a:endParaRPr>
          </a:p>
          <a:p>
            <a:r>
              <a:rPr lang="es-CL" sz="2400" b="1" dirty="0" smtClean="0">
                <a:solidFill>
                  <a:srgbClr val="FFFF00"/>
                </a:solidFill>
                <a:latin typeface="Lucida Fax" pitchFamily="18" charset="0"/>
              </a:rPr>
              <a:t>músculos</a:t>
            </a:r>
            <a:r>
              <a:rPr lang="es-CL" sz="2400" b="1" dirty="0">
                <a:solidFill>
                  <a:srgbClr val="FFFF00"/>
                </a:solidFill>
                <a:latin typeface="Lucida Fax" pitchFamily="18" charset="0"/>
              </a:rPr>
              <a:t>, tendones, ligamentos, articulaciones, cartílagos y nervios, los cuales pueden sufrir desgarros, estiramientos de músculos, así como fracturas y procesos degenerativos de las articulaciones.</a:t>
            </a:r>
          </a:p>
        </p:txBody>
      </p:sp>
    </p:spTree>
    <p:extLst>
      <p:ext uri="{BB962C8B-B14F-4D97-AF65-F5344CB8AC3E}">
        <p14:creationId xmlns:p14="http://schemas.microsoft.com/office/powerpoint/2010/main" val="23146511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755576" y="908720"/>
            <a:ext cx="7920880" cy="954107"/>
          </a:xfrm>
          <a:prstGeom prst="rect">
            <a:avLst/>
          </a:prstGeom>
          <a:noFill/>
        </p:spPr>
        <p:txBody>
          <a:bodyPr wrap="square" rtlCol="0">
            <a:spAutoFit/>
          </a:bodyPr>
          <a:lstStyle/>
          <a:p>
            <a:endParaRPr lang="es-419" sz="2800" b="1" dirty="0">
              <a:solidFill>
                <a:srgbClr val="FFFF00"/>
              </a:solidFill>
            </a:endParaRPr>
          </a:p>
          <a:p>
            <a:endParaRPr lang="es-ES" sz="2800" b="1" dirty="0">
              <a:solidFill>
                <a:srgbClr val="FFFF00"/>
              </a:solidFill>
            </a:endParaRPr>
          </a:p>
        </p:txBody>
      </p:sp>
      <p:sp>
        <p:nvSpPr>
          <p:cNvPr id="6" name="5 Rectángulo"/>
          <p:cNvSpPr/>
          <p:nvPr/>
        </p:nvSpPr>
        <p:spPr>
          <a:xfrm>
            <a:off x="215008" y="188640"/>
            <a:ext cx="8928992" cy="5632311"/>
          </a:xfrm>
          <a:prstGeom prst="rect">
            <a:avLst/>
          </a:prstGeom>
        </p:spPr>
        <p:txBody>
          <a:bodyPr wrap="square">
            <a:spAutoFit/>
          </a:bodyPr>
          <a:lstStyle/>
          <a:p>
            <a:r>
              <a:rPr lang="es-CL" sz="2400" b="1" dirty="0" smtClean="0">
                <a:solidFill>
                  <a:srgbClr val="FFFF00"/>
                </a:solidFill>
                <a:latin typeface="Lucida Fax" pitchFamily="18" charset="0"/>
              </a:rPr>
              <a:t>EN RELACIÓN AL TRABAJO PESADO.</a:t>
            </a:r>
          </a:p>
          <a:p>
            <a:endParaRPr lang="es-CL" sz="2400" b="1" dirty="0" smtClean="0">
              <a:solidFill>
                <a:srgbClr val="FFFF00"/>
              </a:solidFill>
              <a:latin typeface="Lucida Fax" pitchFamily="18" charset="0"/>
            </a:endParaRPr>
          </a:p>
          <a:p>
            <a:r>
              <a:rPr lang="es-CL" sz="2400" b="1" dirty="0">
                <a:solidFill>
                  <a:srgbClr val="FFFF00"/>
                </a:solidFill>
                <a:latin typeface="Lucida Fax" pitchFamily="18" charset="0"/>
              </a:rPr>
              <a:t>Enfermedades musculo-esqueléticas (tendinitis, </a:t>
            </a:r>
            <a:r>
              <a:rPr lang="es-CL" sz="2400" b="1" dirty="0" err="1">
                <a:solidFill>
                  <a:srgbClr val="FFFF00"/>
                </a:solidFill>
                <a:latin typeface="Lucida Fax" pitchFamily="18" charset="0"/>
              </a:rPr>
              <a:t>epicondilitis</a:t>
            </a:r>
            <a:r>
              <a:rPr lang="es-CL" sz="2400" b="1" dirty="0">
                <a:solidFill>
                  <a:srgbClr val="FFFF00"/>
                </a:solidFill>
                <a:latin typeface="Lucida Fax" pitchFamily="18" charset="0"/>
              </a:rPr>
              <a:t>): La tendinitis es la inflamación del tendón que une el músculo con el hueso. Usualmente, los tendones están rodeados por una vaina, recubierta en su interior por tejido sinovial que facilita el deslizamiento del tendón en su interior. </a:t>
            </a:r>
            <a:endParaRPr lang="es-CL" sz="2400" b="1" dirty="0" smtClean="0">
              <a:solidFill>
                <a:srgbClr val="FFFF00"/>
              </a:solidFill>
              <a:latin typeface="Lucida Fax" pitchFamily="18" charset="0"/>
            </a:endParaRPr>
          </a:p>
          <a:p>
            <a:endParaRPr lang="es-CL" sz="2400" b="1" dirty="0">
              <a:solidFill>
                <a:srgbClr val="FFFF00"/>
              </a:solidFill>
              <a:latin typeface="Lucida Fax" pitchFamily="18" charset="0"/>
            </a:endParaRPr>
          </a:p>
          <a:p>
            <a:r>
              <a:rPr lang="es-CL" sz="2400" b="1" dirty="0" smtClean="0">
                <a:solidFill>
                  <a:srgbClr val="FFFF00"/>
                </a:solidFill>
                <a:latin typeface="Lucida Fax" pitchFamily="18" charset="0"/>
              </a:rPr>
              <a:t>Al </a:t>
            </a:r>
            <a:r>
              <a:rPr lang="es-CL" sz="2400" b="1" dirty="0">
                <a:solidFill>
                  <a:srgbClr val="FFFF00"/>
                </a:solidFill>
                <a:latin typeface="Lucida Fax" pitchFamily="18" charset="0"/>
              </a:rPr>
              <a:t>existir una irritación mecánica o fenómeno inflamatorio, puede aumentar la producción de líquido sinovial, originando las </a:t>
            </a:r>
            <a:r>
              <a:rPr lang="es-CL" sz="2400" b="1" dirty="0" err="1">
                <a:solidFill>
                  <a:srgbClr val="FFFF00"/>
                </a:solidFill>
                <a:latin typeface="Lucida Fax" pitchFamily="18" charset="0"/>
              </a:rPr>
              <a:t>tenosinovitis</a:t>
            </a:r>
            <a:r>
              <a:rPr lang="es-CL" sz="2400" b="1" dirty="0">
                <a:solidFill>
                  <a:srgbClr val="FFFF00"/>
                </a:solidFill>
                <a:latin typeface="Lucida Fax" pitchFamily="18" charset="0"/>
              </a:rPr>
              <a:t>, denominación fisiológicamente más correcta para esta patología inflamatoria de los tendones.</a:t>
            </a:r>
          </a:p>
        </p:txBody>
      </p:sp>
    </p:spTree>
    <p:extLst>
      <p:ext uri="{BB962C8B-B14F-4D97-AF65-F5344CB8AC3E}">
        <p14:creationId xmlns:p14="http://schemas.microsoft.com/office/powerpoint/2010/main" val="28103051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755576" y="908720"/>
            <a:ext cx="7920880" cy="954107"/>
          </a:xfrm>
          <a:prstGeom prst="rect">
            <a:avLst/>
          </a:prstGeom>
          <a:noFill/>
        </p:spPr>
        <p:txBody>
          <a:bodyPr wrap="square" rtlCol="0">
            <a:spAutoFit/>
          </a:bodyPr>
          <a:lstStyle/>
          <a:p>
            <a:endParaRPr lang="es-419" sz="2800" b="1" dirty="0">
              <a:solidFill>
                <a:srgbClr val="FFFF00"/>
              </a:solidFill>
            </a:endParaRPr>
          </a:p>
          <a:p>
            <a:endParaRPr lang="es-ES" sz="2800" b="1" dirty="0">
              <a:solidFill>
                <a:srgbClr val="FFFF00"/>
              </a:solidFill>
            </a:endParaRPr>
          </a:p>
        </p:txBody>
      </p:sp>
      <p:sp>
        <p:nvSpPr>
          <p:cNvPr id="5" name="4 Rectángulo"/>
          <p:cNvSpPr/>
          <p:nvPr/>
        </p:nvSpPr>
        <p:spPr>
          <a:xfrm>
            <a:off x="495609" y="476672"/>
            <a:ext cx="8208912" cy="461665"/>
          </a:xfrm>
          <a:prstGeom prst="rect">
            <a:avLst/>
          </a:prstGeom>
        </p:spPr>
        <p:txBody>
          <a:bodyPr wrap="square">
            <a:spAutoFit/>
          </a:bodyPr>
          <a:lstStyle/>
          <a:p>
            <a:endParaRPr lang="es-CL" sz="2400" b="1" dirty="0">
              <a:solidFill>
                <a:srgbClr val="FFFF00"/>
              </a:solidFill>
            </a:endParaRPr>
          </a:p>
        </p:txBody>
      </p:sp>
      <p:sp>
        <p:nvSpPr>
          <p:cNvPr id="6" name="5 Rectángulo"/>
          <p:cNvSpPr/>
          <p:nvPr/>
        </p:nvSpPr>
        <p:spPr>
          <a:xfrm>
            <a:off x="279585" y="188640"/>
            <a:ext cx="8640960" cy="6186309"/>
          </a:xfrm>
          <a:prstGeom prst="rect">
            <a:avLst/>
          </a:prstGeom>
        </p:spPr>
        <p:txBody>
          <a:bodyPr wrap="square">
            <a:spAutoFit/>
          </a:bodyPr>
          <a:lstStyle/>
          <a:p>
            <a:r>
              <a:rPr lang="es-CL" sz="3600" b="1" dirty="0">
                <a:solidFill>
                  <a:srgbClr val="FFFF00"/>
                </a:solidFill>
                <a:latin typeface="Lucida Fax" pitchFamily="18" charset="0"/>
              </a:rPr>
              <a:t>Hernia discal</a:t>
            </a:r>
          </a:p>
          <a:p>
            <a:r>
              <a:rPr lang="es-CL" sz="2400" b="1" dirty="0">
                <a:solidFill>
                  <a:srgbClr val="FFFF00"/>
                </a:solidFill>
                <a:latin typeface="Lucida Fax" pitchFamily="18" charset="0"/>
              </a:rPr>
              <a:t> (columna vertebral en la espalada).</a:t>
            </a:r>
          </a:p>
          <a:p>
            <a:endParaRPr lang="es-CL" sz="2400" b="1" dirty="0" smtClean="0">
              <a:solidFill>
                <a:srgbClr val="FFFF00"/>
              </a:solidFill>
              <a:latin typeface="Lucida Fax" pitchFamily="18" charset="0"/>
            </a:endParaRPr>
          </a:p>
          <a:p>
            <a:r>
              <a:rPr lang="es-CL" sz="2400" b="1" dirty="0" smtClean="0">
                <a:solidFill>
                  <a:srgbClr val="FFFF00"/>
                </a:solidFill>
                <a:latin typeface="Lucida Fax" pitchFamily="18" charset="0"/>
              </a:rPr>
              <a:t>Esta </a:t>
            </a:r>
            <a:r>
              <a:rPr lang="es-CL" sz="2400" b="1" dirty="0">
                <a:solidFill>
                  <a:srgbClr val="FFFF00"/>
                </a:solidFill>
                <a:latin typeface="Lucida Fax" pitchFamily="18" charset="0"/>
              </a:rPr>
              <a:t>se presenta cuando el núcleo o centro de la vértebra de la columna vertebral (que se extiende desde la nuca y cuello hasta la espalda baja) se desplaza hacia la raíz del nervio y</a:t>
            </a:r>
          </a:p>
          <a:p>
            <a:r>
              <a:rPr lang="es-CL" sz="2400" b="1" dirty="0">
                <a:solidFill>
                  <a:srgbClr val="FFFF00"/>
                </a:solidFill>
                <a:latin typeface="Lucida Fax" pitchFamily="18" charset="0"/>
              </a:rPr>
              <a:t>lo presiona produciendo una lesión a nivel del nervio.</a:t>
            </a:r>
          </a:p>
          <a:p>
            <a:endParaRPr lang="es-CL" sz="2400" b="1" dirty="0" smtClean="0">
              <a:solidFill>
                <a:srgbClr val="FFFF00"/>
              </a:solidFill>
              <a:latin typeface="Lucida Fax" pitchFamily="18" charset="0"/>
            </a:endParaRPr>
          </a:p>
          <a:p>
            <a:r>
              <a:rPr lang="es-CL" sz="2400" b="1" dirty="0" smtClean="0">
                <a:solidFill>
                  <a:srgbClr val="FFFF00"/>
                </a:solidFill>
                <a:latin typeface="Lucida Fax" pitchFamily="18" charset="0"/>
              </a:rPr>
              <a:t>La </a:t>
            </a:r>
            <a:r>
              <a:rPr lang="es-CL" sz="2400" b="1" dirty="0">
                <a:solidFill>
                  <a:srgbClr val="FFFF00"/>
                </a:solidFill>
                <a:latin typeface="Lucida Fax" pitchFamily="18" charset="0"/>
              </a:rPr>
              <a:t>hernia puede ser causada por:</a:t>
            </a:r>
          </a:p>
          <a:p>
            <a:r>
              <a:rPr lang="es-CL" sz="2400" b="1" dirty="0">
                <a:solidFill>
                  <a:srgbClr val="FFFF00"/>
                </a:solidFill>
                <a:latin typeface="Lucida Fax" pitchFamily="18" charset="0"/>
              </a:rPr>
              <a:t>• Flexión y extensión forzada de la columna vertebral hacia adelante.</a:t>
            </a:r>
          </a:p>
          <a:p>
            <a:r>
              <a:rPr lang="es-CL" sz="2400" b="1" dirty="0">
                <a:solidFill>
                  <a:srgbClr val="FFFF00"/>
                </a:solidFill>
                <a:latin typeface="Lucida Fax" pitchFamily="18" charset="0"/>
              </a:rPr>
              <a:t>• Levantamiento de cargas pesadas.</a:t>
            </a:r>
          </a:p>
          <a:p>
            <a:r>
              <a:rPr lang="es-CL" sz="2400" b="1" dirty="0">
                <a:solidFill>
                  <a:srgbClr val="FFFF00"/>
                </a:solidFill>
                <a:latin typeface="Lucida Fax" pitchFamily="18" charset="0"/>
              </a:rPr>
              <a:t>• Movimientos de rotación forzados.</a:t>
            </a:r>
          </a:p>
          <a:p>
            <a:r>
              <a:rPr lang="es-CL" sz="2400" b="1" dirty="0">
                <a:solidFill>
                  <a:srgbClr val="FFFF00"/>
                </a:solidFill>
                <a:latin typeface="Lucida Fax" pitchFamily="18" charset="0"/>
              </a:rPr>
              <a:t>• Exposición a vibración excesiva de todo el cuerpo.</a:t>
            </a:r>
          </a:p>
        </p:txBody>
      </p:sp>
    </p:spTree>
    <p:extLst>
      <p:ext uri="{BB962C8B-B14F-4D97-AF65-F5344CB8AC3E}">
        <p14:creationId xmlns:p14="http://schemas.microsoft.com/office/powerpoint/2010/main" val="845222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5 CuadroTexto"/>
          <p:cNvSpPr txBox="1"/>
          <p:nvPr/>
        </p:nvSpPr>
        <p:spPr>
          <a:xfrm>
            <a:off x="0" y="980728"/>
            <a:ext cx="9144000" cy="4093428"/>
          </a:xfrm>
          <a:prstGeom prst="rect">
            <a:avLst/>
          </a:prstGeom>
          <a:solidFill>
            <a:schemeClr val="tx1"/>
          </a:solidFill>
        </p:spPr>
        <p:txBody>
          <a:bodyPr wrap="square" rtlCol="0">
            <a:spAutoFit/>
          </a:bodyPr>
          <a:lstStyle/>
          <a:p>
            <a:r>
              <a:rPr lang="es-419" sz="3200" b="1" i="1" dirty="0" smtClean="0">
                <a:solidFill>
                  <a:srgbClr val="FFFF00"/>
                </a:solidFill>
                <a:latin typeface="Lucida Fax" pitchFamily="18" charset="0"/>
              </a:rPr>
              <a:t>INVITACIÓN.</a:t>
            </a:r>
          </a:p>
          <a:p>
            <a:endParaRPr lang="es-419" sz="3200" b="1" i="1" dirty="0">
              <a:solidFill>
                <a:srgbClr val="FFFF00"/>
              </a:solidFill>
              <a:latin typeface="Lucida Fax" pitchFamily="18" charset="0"/>
            </a:endParaRPr>
          </a:p>
          <a:p>
            <a:endParaRPr lang="es-419" sz="3200" b="1" i="1" dirty="0" smtClean="0">
              <a:solidFill>
                <a:srgbClr val="FFFF00"/>
              </a:solidFill>
              <a:latin typeface="Lucida Fax" pitchFamily="18" charset="0"/>
            </a:endParaRPr>
          </a:p>
          <a:p>
            <a:r>
              <a:rPr lang="es-ES" sz="3200" b="1" i="1" dirty="0" smtClean="0">
                <a:solidFill>
                  <a:srgbClr val="FFFF00"/>
                </a:solidFill>
                <a:latin typeface="Lucida Fax" pitchFamily="18" charset="0"/>
                <a:hlinkClick r:id="rId3"/>
              </a:rPr>
              <a:t>https</a:t>
            </a:r>
            <a:r>
              <a:rPr lang="es-ES" sz="3200" b="1" i="1" dirty="0">
                <a:solidFill>
                  <a:srgbClr val="FFFF00"/>
                </a:solidFill>
                <a:latin typeface="Lucida Fax" pitchFamily="18" charset="0"/>
                <a:hlinkClick r:id="rId3"/>
              </a:rPr>
              <a:t>://www.kimelncapacitaciones.cl</a:t>
            </a:r>
            <a:r>
              <a:rPr lang="es-ES" sz="3200" b="1" i="1" dirty="0" smtClean="0">
                <a:solidFill>
                  <a:srgbClr val="FFFF00"/>
                </a:solidFill>
                <a:latin typeface="Lucida Fax" pitchFamily="18" charset="0"/>
                <a:hlinkClick r:id="rId3"/>
              </a:rPr>
              <a:t>/</a:t>
            </a:r>
            <a:endParaRPr lang="es-ES" sz="3200" b="1" i="1" dirty="0" smtClean="0">
              <a:solidFill>
                <a:srgbClr val="FFFF00"/>
              </a:solidFill>
              <a:latin typeface="Lucida Fax" pitchFamily="18" charset="0"/>
            </a:endParaRPr>
          </a:p>
          <a:p>
            <a:endParaRPr lang="es-419" sz="3600" b="1" i="1" dirty="0">
              <a:solidFill>
                <a:srgbClr val="FFFF00"/>
              </a:solidFill>
              <a:latin typeface="Lucida Fax" pitchFamily="18" charset="0"/>
            </a:endParaRPr>
          </a:p>
          <a:p>
            <a:endParaRPr lang="es-419" sz="3200" b="1" i="1" dirty="0" smtClean="0">
              <a:solidFill>
                <a:srgbClr val="FFFF00"/>
              </a:solidFill>
              <a:latin typeface="Lucida Fax" pitchFamily="18" charset="0"/>
            </a:endParaRPr>
          </a:p>
          <a:p>
            <a:r>
              <a:rPr lang="es-ES" sz="3200" b="1" i="1" dirty="0">
                <a:solidFill>
                  <a:srgbClr val="FFFF00"/>
                </a:solidFill>
                <a:latin typeface="Lucida Fax" pitchFamily="18" charset="0"/>
              </a:rPr>
              <a:t>https://www.prevencionintegral.com/comunidad/blog/prevelex-chile</a:t>
            </a:r>
          </a:p>
        </p:txBody>
      </p:sp>
    </p:spTree>
    <p:extLst>
      <p:ext uri="{BB962C8B-B14F-4D97-AF65-F5344CB8AC3E}">
        <p14:creationId xmlns:p14="http://schemas.microsoft.com/office/powerpoint/2010/main" val="31460585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539552" y="188640"/>
            <a:ext cx="8352928" cy="5693866"/>
          </a:xfrm>
          <a:prstGeom prst="rect">
            <a:avLst/>
          </a:prstGeom>
          <a:noFill/>
        </p:spPr>
        <p:txBody>
          <a:bodyPr wrap="square" rtlCol="0">
            <a:spAutoFit/>
          </a:bodyPr>
          <a:lstStyle/>
          <a:p>
            <a:r>
              <a:rPr lang="es-419" sz="2800" b="1" dirty="0" smtClean="0">
                <a:solidFill>
                  <a:srgbClr val="FFFF00"/>
                </a:solidFill>
              </a:rPr>
              <a:t>VI.- LEY 20984, QUE MODIFICA EL ART. 3 DE LA LEY 19404.</a:t>
            </a:r>
          </a:p>
          <a:p>
            <a:endParaRPr lang="es-419" sz="2800" b="1" dirty="0">
              <a:solidFill>
                <a:srgbClr val="FFFF00"/>
              </a:solidFill>
            </a:endParaRPr>
          </a:p>
          <a:p>
            <a:r>
              <a:rPr lang="es-419" sz="2800" b="1" dirty="0" smtClean="0">
                <a:solidFill>
                  <a:srgbClr val="FFFF00"/>
                </a:solidFill>
              </a:rPr>
              <a:t>Se aplica a todos los trabajadores, independiente de su origen.</a:t>
            </a:r>
          </a:p>
          <a:p>
            <a:endParaRPr lang="es-419" sz="2800" b="1" dirty="0">
              <a:solidFill>
                <a:srgbClr val="FFFF00"/>
              </a:solidFill>
            </a:endParaRPr>
          </a:p>
          <a:p>
            <a:r>
              <a:rPr lang="es-CL" sz="2800" b="1" dirty="0" smtClean="0">
                <a:solidFill>
                  <a:srgbClr val="FFFF00"/>
                </a:solidFill>
              </a:rPr>
              <a:t>"La calificación de trabajo pesado de un determinado puesto de trabajo producirá efectos ya sea que se desempeñe por trabajadores contratados directamente por la entidad empleadora respectiva o bajo régimen de subcontratación o puestos a disposición por empresas de servicios transitorios.</a:t>
            </a:r>
          </a:p>
          <a:p>
            <a:endParaRPr lang="es-ES" sz="2800" b="1" dirty="0">
              <a:solidFill>
                <a:srgbClr val="FFFF00"/>
              </a:solidFill>
            </a:endParaRPr>
          </a:p>
        </p:txBody>
      </p:sp>
    </p:spTree>
    <p:extLst>
      <p:ext uri="{BB962C8B-B14F-4D97-AF65-F5344CB8AC3E}">
        <p14:creationId xmlns:p14="http://schemas.microsoft.com/office/powerpoint/2010/main" val="4331501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752" y="-99392"/>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Rectángulo"/>
          <p:cNvSpPr/>
          <p:nvPr/>
        </p:nvSpPr>
        <p:spPr>
          <a:xfrm>
            <a:off x="0" y="188640"/>
            <a:ext cx="9036496" cy="6186309"/>
          </a:xfrm>
          <a:prstGeom prst="rect">
            <a:avLst/>
          </a:prstGeom>
        </p:spPr>
        <p:txBody>
          <a:bodyPr wrap="square">
            <a:spAutoFit/>
          </a:bodyPr>
          <a:lstStyle/>
          <a:p>
            <a:r>
              <a:rPr lang="es-CL" sz="3600" b="1" dirty="0" smtClean="0">
                <a:solidFill>
                  <a:srgbClr val="FFFF00"/>
                </a:solidFill>
              </a:rPr>
              <a:t>VII.- D.S. Nº 681 DE 1963, </a:t>
            </a:r>
          </a:p>
          <a:p>
            <a:r>
              <a:rPr lang="es-CL" sz="2800" b="1" dirty="0" smtClean="0">
                <a:solidFill>
                  <a:srgbClr val="FFFF00"/>
                </a:solidFill>
              </a:rPr>
              <a:t>                                </a:t>
            </a:r>
            <a:r>
              <a:rPr lang="es-CL" sz="2400" b="1" dirty="0" smtClean="0">
                <a:solidFill>
                  <a:srgbClr val="FFFF00"/>
                </a:solidFill>
              </a:rPr>
              <a:t>DEL MIN. DEL TRABAJO Y PREVISIÓN SOCIAL QUE REGLAMENTA EL ARTÍCULO 38 – 10.383.</a:t>
            </a:r>
          </a:p>
          <a:p>
            <a:endParaRPr lang="es-CL" sz="2800" b="1" dirty="0" smtClean="0">
              <a:solidFill>
                <a:srgbClr val="FFFF00"/>
              </a:solidFill>
            </a:endParaRPr>
          </a:p>
          <a:p>
            <a:r>
              <a:rPr lang="es-CL" sz="2800" b="1" dirty="0" smtClean="0">
                <a:solidFill>
                  <a:srgbClr val="FFFF00"/>
                </a:solidFill>
              </a:rPr>
              <a:t>ART</a:t>
            </a:r>
            <a:r>
              <a:rPr lang="es-CL" sz="2800" b="1" dirty="0" smtClean="0">
                <a:solidFill>
                  <a:srgbClr val="FFFF00"/>
                </a:solidFill>
              </a:rPr>
              <a:t>. 2º</a:t>
            </a:r>
            <a:r>
              <a:rPr lang="es-CL" sz="2800" b="1" dirty="0" smtClean="0">
                <a:solidFill>
                  <a:srgbClr val="FFFF00"/>
                </a:solidFill>
              </a:rPr>
              <a:t>.-</a:t>
            </a:r>
            <a:r>
              <a:rPr lang="es-CL" sz="2800" b="1" dirty="0">
                <a:solidFill>
                  <a:srgbClr val="FFFF00"/>
                </a:solidFill>
              </a:rPr>
              <a:t> </a:t>
            </a:r>
            <a:r>
              <a:rPr lang="es-CL" sz="2800" b="1" dirty="0" smtClean="0">
                <a:solidFill>
                  <a:srgbClr val="FFFF00"/>
                </a:solidFill>
              </a:rPr>
              <a:t> </a:t>
            </a:r>
            <a:r>
              <a:rPr lang="es-CL" sz="2800" b="1" u="sng" dirty="0" smtClean="0">
                <a:solidFill>
                  <a:srgbClr val="FFFF00"/>
                </a:solidFill>
              </a:rPr>
              <a:t>Criterios </a:t>
            </a:r>
            <a:r>
              <a:rPr lang="es-CL" sz="2800" b="1" u="sng" dirty="0" smtClean="0">
                <a:solidFill>
                  <a:srgbClr val="FFFF00"/>
                </a:solidFill>
              </a:rPr>
              <a:t>de inclusión:</a:t>
            </a:r>
          </a:p>
          <a:p>
            <a:endParaRPr lang="es-CL" sz="2800" b="1" dirty="0" smtClean="0">
              <a:solidFill>
                <a:srgbClr val="FFFF00"/>
              </a:solidFill>
            </a:endParaRPr>
          </a:p>
          <a:p>
            <a:r>
              <a:rPr lang="es-CL" sz="2800" b="1" dirty="0" smtClean="0">
                <a:solidFill>
                  <a:srgbClr val="FFFF00"/>
                </a:solidFill>
              </a:rPr>
              <a:t>Los que producen un desgaste orgánico excepcional, por requerir esfuerzo físico excesivo.</a:t>
            </a:r>
          </a:p>
          <a:p>
            <a:endParaRPr lang="es-CL" sz="2800" b="1" dirty="0" smtClean="0">
              <a:solidFill>
                <a:srgbClr val="FFFF00"/>
              </a:solidFill>
            </a:endParaRPr>
          </a:p>
          <a:p>
            <a:r>
              <a:rPr lang="es-CL" sz="2800" b="1" dirty="0" smtClean="0">
                <a:solidFill>
                  <a:srgbClr val="FFFF00"/>
                </a:solidFill>
              </a:rPr>
              <a:t>Los que se realizan habitualmente a temperaturas excesivamente altas o bajas.</a:t>
            </a:r>
          </a:p>
          <a:p>
            <a:endParaRPr lang="es-CL" sz="2800" b="1" dirty="0" smtClean="0">
              <a:solidFill>
                <a:srgbClr val="FFFF00"/>
              </a:solidFill>
            </a:endParaRPr>
          </a:p>
          <a:p>
            <a:r>
              <a:rPr lang="es-CL" sz="2800" b="1" dirty="0" smtClean="0">
                <a:solidFill>
                  <a:srgbClr val="FFFF00"/>
                </a:solidFill>
              </a:rPr>
              <a:t>Los que se ejecutan habitualmente e íntegramente de noche.</a:t>
            </a:r>
          </a:p>
        </p:txBody>
      </p:sp>
    </p:spTree>
    <p:extLst>
      <p:ext uri="{BB962C8B-B14F-4D97-AF65-F5344CB8AC3E}">
        <p14:creationId xmlns:p14="http://schemas.microsoft.com/office/powerpoint/2010/main" val="35899281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539552" y="764704"/>
            <a:ext cx="8208912" cy="3046988"/>
          </a:xfrm>
          <a:prstGeom prst="rect">
            <a:avLst/>
          </a:prstGeom>
          <a:noFill/>
        </p:spPr>
        <p:txBody>
          <a:bodyPr wrap="square" rtlCol="0">
            <a:spAutoFit/>
          </a:bodyPr>
          <a:lstStyle/>
          <a:p>
            <a:r>
              <a:rPr lang="es-CL" sz="2400" b="1" dirty="0" smtClean="0">
                <a:solidFill>
                  <a:srgbClr val="FFFF00"/>
                </a:solidFill>
                <a:latin typeface="Lucida Fax" pitchFamily="18" charset="0"/>
              </a:rPr>
              <a:t>Las labores subterráneas o submarinas, y</a:t>
            </a:r>
          </a:p>
          <a:p>
            <a:endParaRPr lang="es-CL" sz="2400" b="1" dirty="0" smtClean="0">
              <a:solidFill>
                <a:srgbClr val="FFFF00"/>
              </a:solidFill>
              <a:latin typeface="Lucida Fax" pitchFamily="18" charset="0"/>
            </a:endParaRPr>
          </a:p>
          <a:p>
            <a:r>
              <a:rPr lang="es-CL" sz="2400" b="1" dirty="0" smtClean="0">
                <a:solidFill>
                  <a:srgbClr val="FFFF00"/>
                </a:solidFill>
                <a:latin typeface="Lucida Fax" pitchFamily="18" charset="0"/>
              </a:rPr>
              <a:t>Los que se desarrollan en alturas superiores a los 4.000 m.s.n.m.</a:t>
            </a:r>
          </a:p>
          <a:p>
            <a:endParaRPr lang="es-CL" sz="2400" b="1" dirty="0" smtClean="0">
              <a:solidFill>
                <a:srgbClr val="FFFF00"/>
              </a:solidFill>
              <a:latin typeface="Lucida Fax" pitchFamily="18" charset="0"/>
            </a:endParaRPr>
          </a:p>
          <a:p>
            <a:r>
              <a:rPr lang="es-CL" sz="2400" b="1" dirty="0" smtClean="0">
                <a:solidFill>
                  <a:srgbClr val="FFFF00"/>
                </a:solidFill>
                <a:latin typeface="Lucida Fax" pitchFamily="18" charset="0"/>
              </a:rPr>
              <a:t>    </a:t>
            </a:r>
          </a:p>
          <a:p>
            <a:r>
              <a:rPr lang="es-CL" sz="2400" b="1" dirty="0" smtClean="0">
                <a:solidFill>
                  <a:srgbClr val="FFFF00"/>
                </a:solidFill>
                <a:latin typeface="Lucida Fax" pitchFamily="18" charset="0"/>
              </a:rPr>
              <a:t>Mención especial a los trabajadores en minas de tajo abierto y a los que laboran en fundiciones.</a:t>
            </a:r>
            <a:endParaRPr lang="es-ES" sz="2800" dirty="0">
              <a:solidFill>
                <a:srgbClr val="FFFF00"/>
              </a:solidFill>
              <a:latin typeface="Lucida Fax" pitchFamily="18" charset="0"/>
            </a:endParaRPr>
          </a:p>
        </p:txBody>
      </p:sp>
    </p:spTree>
    <p:extLst>
      <p:ext uri="{BB962C8B-B14F-4D97-AF65-F5344CB8AC3E}">
        <p14:creationId xmlns:p14="http://schemas.microsoft.com/office/powerpoint/2010/main" val="19419395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539552" y="116632"/>
            <a:ext cx="8352928" cy="6001643"/>
          </a:xfrm>
          <a:prstGeom prst="rect">
            <a:avLst/>
          </a:prstGeom>
          <a:noFill/>
        </p:spPr>
        <p:txBody>
          <a:bodyPr wrap="square" rtlCol="0">
            <a:spAutoFit/>
          </a:bodyPr>
          <a:lstStyle/>
          <a:p>
            <a:r>
              <a:rPr lang="es-CL" sz="3600" b="1" dirty="0" smtClean="0">
                <a:solidFill>
                  <a:srgbClr val="FFFF00"/>
                </a:solidFill>
                <a:latin typeface="Lucida Fax" pitchFamily="18" charset="0"/>
              </a:rPr>
              <a:t>FUNCIONES DE LA COMISIÓN ERGONÓMICA NACIONAL.</a:t>
            </a:r>
          </a:p>
          <a:p>
            <a:endParaRPr lang="es-CL" sz="2400" b="1" dirty="0">
              <a:solidFill>
                <a:srgbClr val="FFFF00"/>
              </a:solidFill>
              <a:latin typeface="Lucida Fax" pitchFamily="18" charset="0"/>
            </a:endParaRPr>
          </a:p>
          <a:p>
            <a:endParaRPr lang="es-CL" sz="2400" b="1" dirty="0" smtClean="0">
              <a:solidFill>
                <a:srgbClr val="FFFF00"/>
              </a:solidFill>
              <a:latin typeface="Lucida Fax" pitchFamily="18" charset="0"/>
            </a:endParaRPr>
          </a:p>
          <a:p>
            <a:r>
              <a:rPr lang="es-CL" sz="2400" b="1" dirty="0" smtClean="0">
                <a:solidFill>
                  <a:srgbClr val="FFFF00"/>
                </a:solidFill>
                <a:latin typeface="Lucida Fax" pitchFamily="18" charset="0"/>
              </a:rPr>
              <a:t>1.- Calificar los puestos de trabajo que revisten carácter de trabajo pesado.</a:t>
            </a:r>
          </a:p>
          <a:p>
            <a:endParaRPr lang="es-CL" sz="2400" b="1" dirty="0" smtClean="0">
              <a:solidFill>
                <a:srgbClr val="FFFF00"/>
              </a:solidFill>
              <a:latin typeface="Lucida Fax" pitchFamily="18" charset="0"/>
            </a:endParaRPr>
          </a:p>
          <a:p>
            <a:r>
              <a:rPr lang="es-CL" sz="2400" b="1" dirty="0" smtClean="0">
                <a:solidFill>
                  <a:srgbClr val="FFFF00"/>
                </a:solidFill>
                <a:latin typeface="Lucida Fax" pitchFamily="18" charset="0"/>
              </a:rPr>
              <a:t>2.- Aclarar las dudas sobre la calificación de un determinado puesto de trabajo, como pesado.</a:t>
            </a:r>
          </a:p>
          <a:p>
            <a:endParaRPr lang="es-CL" sz="2400" b="1" dirty="0" smtClean="0">
              <a:solidFill>
                <a:srgbClr val="FFFF00"/>
              </a:solidFill>
              <a:latin typeface="Lucida Fax" pitchFamily="18" charset="0"/>
            </a:endParaRPr>
          </a:p>
          <a:p>
            <a:r>
              <a:rPr lang="es-CL" sz="2400" b="1" dirty="0" smtClean="0">
                <a:solidFill>
                  <a:srgbClr val="FFFF00"/>
                </a:solidFill>
                <a:latin typeface="Lucida Fax" pitchFamily="18" charset="0"/>
              </a:rPr>
              <a:t>3.- Fijar el monto de las cotizaciones adicionales, y de los aportes, que puede ser de 1 o 2% de cargo del trabajador y 1 o 2% de cargo del empleador.</a:t>
            </a:r>
          </a:p>
          <a:p>
            <a:endParaRPr lang="es-ES" sz="2400" b="1" dirty="0">
              <a:solidFill>
                <a:srgbClr val="FFFF00"/>
              </a:solidFill>
              <a:latin typeface="Lucida Fax" pitchFamily="18" charset="0"/>
            </a:endParaRPr>
          </a:p>
        </p:txBody>
      </p:sp>
    </p:spTree>
    <p:extLst>
      <p:ext uri="{BB962C8B-B14F-4D97-AF65-F5344CB8AC3E}">
        <p14:creationId xmlns:p14="http://schemas.microsoft.com/office/powerpoint/2010/main" val="16208525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323528" y="548680"/>
            <a:ext cx="8568952" cy="4893647"/>
          </a:xfrm>
          <a:prstGeom prst="rect">
            <a:avLst/>
          </a:prstGeom>
          <a:noFill/>
        </p:spPr>
        <p:txBody>
          <a:bodyPr wrap="square" rtlCol="0">
            <a:spAutoFit/>
          </a:bodyPr>
          <a:lstStyle/>
          <a:p>
            <a:r>
              <a:rPr lang="es-CL" sz="2400" b="1" dirty="0" smtClean="0">
                <a:solidFill>
                  <a:srgbClr val="FFFF00"/>
                </a:solidFill>
                <a:latin typeface="Lucida Fax" pitchFamily="18" charset="0"/>
              </a:rPr>
              <a:t>4.- Confeccionar una lista de las labores que se ejecuten en uno o más puestos de trabajo calificados como pesados de la empresa individualizada; otra con aquellas a las que se ha rechazado tal calidad y una con aquellas que han dejado de serlo, las que deberán ser actualizadas mensualmente.</a:t>
            </a:r>
          </a:p>
          <a:p>
            <a:endParaRPr lang="es-CL" sz="2400" b="1" dirty="0" smtClean="0">
              <a:solidFill>
                <a:srgbClr val="FFFF00"/>
              </a:solidFill>
              <a:latin typeface="Lucida Fax" pitchFamily="18" charset="0"/>
            </a:endParaRPr>
          </a:p>
          <a:p>
            <a:r>
              <a:rPr lang="es-CL" sz="2400" b="1" dirty="0" smtClean="0">
                <a:solidFill>
                  <a:srgbClr val="FFFF00"/>
                </a:solidFill>
                <a:latin typeface="Lucida Fax" pitchFamily="18" charset="0"/>
              </a:rPr>
              <a:t>5.- Reducir las cotizaciones de 2 a 1%, o suprimirlas, en caso de que nuevos antecedentes así lo justifiquen, ya sea de oficio o a requerimiento de alguien de las partes.</a:t>
            </a:r>
          </a:p>
          <a:p>
            <a:endParaRPr lang="es-ES" sz="2400" b="1" dirty="0">
              <a:solidFill>
                <a:srgbClr val="FFFF00"/>
              </a:solidFill>
            </a:endParaRPr>
          </a:p>
        </p:txBody>
      </p:sp>
    </p:spTree>
    <p:extLst>
      <p:ext uri="{BB962C8B-B14F-4D97-AF65-F5344CB8AC3E}">
        <p14:creationId xmlns:p14="http://schemas.microsoft.com/office/powerpoint/2010/main" val="23377552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107504" y="404664"/>
            <a:ext cx="8640960" cy="4893647"/>
          </a:xfrm>
          <a:prstGeom prst="rect">
            <a:avLst/>
          </a:prstGeom>
          <a:noFill/>
        </p:spPr>
        <p:txBody>
          <a:bodyPr wrap="square" rtlCol="0">
            <a:spAutoFit/>
          </a:bodyPr>
          <a:lstStyle/>
          <a:p>
            <a:r>
              <a:rPr lang="es-419" sz="3600" b="1" dirty="0" smtClean="0">
                <a:solidFill>
                  <a:srgbClr val="FFFF00"/>
                </a:solidFill>
              </a:rPr>
              <a:t>CABE SEÑALAR DENTRO DE LA LEGISLACIÓN ALGUNOS DECRETOS SUPREMOS COMO:</a:t>
            </a:r>
          </a:p>
          <a:p>
            <a:endParaRPr lang="es-419" sz="2400" b="1" dirty="0" smtClean="0">
              <a:solidFill>
                <a:srgbClr val="FFFF00"/>
              </a:solidFill>
            </a:endParaRPr>
          </a:p>
          <a:p>
            <a:r>
              <a:rPr lang="es-419" sz="2400" b="1" dirty="0" smtClean="0">
                <a:solidFill>
                  <a:srgbClr val="FFFF00"/>
                </a:solidFill>
              </a:rPr>
              <a:t>594: SOBRE HIGIENE Y SEGURIDAD EN LAS FAENAS</a:t>
            </a:r>
            <a:r>
              <a:rPr lang="es-419" sz="2400" b="1" dirty="0" smtClean="0">
                <a:solidFill>
                  <a:srgbClr val="FFFF00"/>
                </a:solidFill>
              </a:rPr>
              <a:t>.</a:t>
            </a:r>
          </a:p>
          <a:p>
            <a:endParaRPr lang="es-419" sz="2400" b="1" dirty="0" smtClean="0">
              <a:solidFill>
                <a:srgbClr val="FFFF00"/>
              </a:solidFill>
            </a:endParaRPr>
          </a:p>
          <a:p>
            <a:r>
              <a:rPr lang="es-419" sz="2400" b="1" dirty="0" smtClean="0">
                <a:solidFill>
                  <a:srgbClr val="FFFF00"/>
                </a:solidFill>
              </a:rPr>
              <a:t>109: SOBRE ENFERMEDADES PROFESIONALES</a:t>
            </a:r>
            <a:r>
              <a:rPr lang="es-419" sz="2400" b="1" dirty="0" smtClean="0">
                <a:solidFill>
                  <a:srgbClr val="FFFF00"/>
                </a:solidFill>
              </a:rPr>
              <a:t>. </a:t>
            </a:r>
            <a:r>
              <a:rPr lang="es-419" sz="2400" b="1" dirty="0" smtClean="0">
                <a:solidFill>
                  <a:srgbClr val="FFFF00"/>
                </a:solidFill>
                <a:sym typeface="Wingdings" pitchFamily="2" charset="2"/>
              </a:rPr>
              <a:t></a:t>
            </a:r>
            <a:endParaRPr lang="es-419" sz="2400" b="1" dirty="0" smtClean="0">
              <a:solidFill>
                <a:srgbClr val="FFFF00"/>
              </a:solidFill>
            </a:endParaRPr>
          </a:p>
          <a:p>
            <a:r>
              <a:rPr lang="es-419" sz="2400" b="1" dirty="0" smtClean="0">
                <a:solidFill>
                  <a:srgbClr val="FFFF00"/>
                </a:solidFill>
              </a:rPr>
              <a:t>73:  QUE MODIFICA EL ANTERIOR</a:t>
            </a:r>
            <a:r>
              <a:rPr lang="es-419" sz="2400" b="1" dirty="0" smtClean="0">
                <a:solidFill>
                  <a:srgbClr val="FFFF00"/>
                </a:solidFill>
              </a:rPr>
              <a:t>.</a:t>
            </a:r>
          </a:p>
          <a:p>
            <a:endParaRPr lang="es-419" sz="2400" b="1" dirty="0" smtClean="0">
              <a:solidFill>
                <a:srgbClr val="FFFF00"/>
              </a:solidFill>
            </a:endParaRPr>
          </a:p>
          <a:p>
            <a:r>
              <a:rPr lang="es-CL" sz="2400" b="1" dirty="0" smtClean="0">
                <a:solidFill>
                  <a:srgbClr val="FFFF00"/>
                </a:solidFill>
              </a:rPr>
              <a:t>LEY NÚM. 20.949 </a:t>
            </a:r>
            <a:r>
              <a:rPr lang="es-CL" sz="2400" b="1" dirty="0" smtClean="0">
                <a:solidFill>
                  <a:srgbClr val="FFFF00"/>
                </a:solidFill>
                <a:sym typeface="Wingdings" pitchFamily="2" charset="2"/>
              </a:rPr>
              <a:t> </a:t>
            </a:r>
            <a:r>
              <a:rPr lang="es-CL" sz="2400" b="1" dirty="0" smtClean="0">
                <a:solidFill>
                  <a:schemeClr val="bg2"/>
                </a:solidFill>
              </a:rPr>
              <a:t>MODIFICA EL CÓDIGO DEL TRABAJO PARA REDUCIR EL PESO DE LAS CARGAS DE MANIPULACIÓN MANUAL.</a:t>
            </a:r>
          </a:p>
          <a:p>
            <a:r>
              <a:rPr lang="es-CL" sz="2400" b="1" dirty="0" smtClean="0">
                <a:solidFill>
                  <a:schemeClr val="bg2"/>
                </a:solidFill>
              </a:rPr>
              <a:t> </a:t>
            </a:r>
            <a:r>
              <a:rPr lang="es-CL" sz="2400" b="1" dirty="0" smtClean="0">
                <a:solidFill>
                  <a:srgbClr val="FFFF00"/>
                </a:solidFill>
              </a:rPr>
              <a:t>LEY NUM. 20.001 </a:t>
            </a:r>
            <a:r>
              <a:rPr lang="es-CL" sz="2400" b="1" dirty="0" smtClean="0">
                <a:solidFill>
                  <a:schemeClr val="bg2"/>
                </a:solidFill>
                <a:sym typeface="Wingdings" pitchFamily="2" charset="2"/>
              </a:rPr>
              <a:t> </a:t>
            </a:r>
            <a:r>
              <a:rPr lang="es-CL" sz="2400" b="1" dirty="0" smtClean="0">
                <a:solidFill>
                  <a:schemeClr val="bg2"/>
                </a:solidFill>
              </a:rPr>
              <a:t>REGULA EL PESO MAXIMO DE CARGA HUMANA</a:t>
            </a:r>
            <a:endParaRPr lang="es-ES" sz="2400" b="1" dirty="0">
              <a:solidFill>
                <a:schemeClr val="bg2"/>
              </a:solidFill>
            </a:endParaRPr>
          </a:p>
        </p:txBody>
      </p:sp>
    </p:spTree>
    <p:extLst>
      <p:ext uri="{BB962C8B-B14F-4D97-AF65-F5344CB8AC3E}">
        <p14:creationId xmlns:p14="http://schemas.microsoft.com/office/powerpoint/2010/main" val="4564308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Rectángulo"/>
          <p:cNvSpPr/>
          <p:nvPr/>
        </p:nvSpPr>
        <p:spPr>
          <a:xfrm>
            <a:off x="235287" y="426315"/>
            <a:ext cx="8640960" cy="4154984"/>
          </a:xfrm>
          <a:prstGeom prst="rect">
            <a:avLst/>
          </a:prstGeom>
        </p:spPr>
        <p:txBody>
          <a:bodyPr wrap="square">
            <a:spAutoFit/>
          </a:bodyPr>
          <a:lstStyle/>
          <a:p>
            <a:r>
              <a:rPr lang="es-CL" sz="2400" b="1" dirty="0" smtClean="0">
                <a:solidFill>
                  <a:srgbClr val="FFFF00"/>
                </a:solidFill>
                <a:latin typeface="Lucida Fax" pitchFamily="18" charset="0"/>
              </a:rPr>
              <a:t>Se han detectado problemas en la ley sobre trabajo pesado 19.404.</a:t>
            </a:r>
          </a:p>
          <a:p>
            <a:endParaRPr lang="es-CL" sz="2400" b="1" dirty="0">
              <a:solidFill>
                <a:srgbClr val="FFFF00"/>
              </a:solidFill>
              <a:latin typeface="Lucida Fax" pitchFamily="18" charset="0"/>
            </a:endParaRPr>
          </a:p>
          <a:p>
            <a:r>
              <a:rPr lang="es-CL" sz="2400" b="1" dirty="0" smtClean="0">
                <a:solidFill>
                  <a:srgbClr val="FFFF00"/>
                </a:solidFill>
                <a:latin typeface="Lucida Fax" pitchFamily="18" charset="0"/>
              </a:rPr>
              <a:t>1.- Denominación Puesto de Trabajo:  La CEN califica por el nombre del puesto de trabajo, por lo tanto cada vez que el empleador cambie el Nombre del puesto, cambie la denominación (área, nombre del empleador, o Rut) se debe realizar una regularización ante la CEN, o volver a solicitar un requerimiento según la disponibilidad del empleador.</a:t>
            </a:r>
            <a:endParaRPr lang="es-CL" sz="2400" b="1" dirty="0">
              <a:solidFill>
                <a:srgbClr val="FFFF00"/>
              </a:solidFill>
              <a:latin typeface="Lucida Fax" pitchFamily="18" charset="0"/>
            </a:endParaRPr>
          </a:p>
        </p:txBody>
      </p:sp>
    </p:spTree>
    <p:extLst>
      <p:ext uri="{BB962C8B-B14F-4D97-AF65-F5344CB8AC3E}">
        <p14:creationId xmlns:p14="http://schemas.microsoft.com/office/powerpoint/2010/main" val="27126673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251520" y="476672"/>
            <a:ext cx="8568952" cy="2308324"/>
          </a:xfrm>
          <a:prstGeom prst="rect">
            <a:avLst/>
          </a:prstGeom>
          <a:noFill/>
        </p:spPr>
        <p:txBody>
          <a:bodyPr wrap="square" rtlCol="0">
            <a:spAutoFit/>
          </a:bodyPr>
          <a:lstStyle/>
          <a:p>
            <a:r>
              <a:rPr lang="es-CL" sz="2400" b="1" dirty="0" smtClean="0">
                <a:solidFill>
                  <a:srgbClr val="FFFF00"/>
                </a:solidFill>
                <a:latin typeface="Lucida Fax" pitchFamily="18" charset="0"/>
              </a:rPr>
              <a:t>2.- Aplicación Ley 19.404:  No existe seguimiento de los puestos de trabajo de cada afiliado (trabajador), realiza rebaja de años  a costa de  las cotizaciones pagadas  y no por la calificación de un puesto de trabajo por parte de la CEN.</a:t>
            </a:r>
          </a:p>
          <a:p>
            <a:endParaRPr lang="es-CL" sz="2400" b="1" dirty="0" smtClean="0">
              <a:solidFill>
                <a:srgbClr val="FFFF00"/>
              </a:solidFill>
              <a:latin typeface="Lucida Fax" pitchFamily="18" charset="0"/>
            </a:endParaRPr>
          </a:p>
        </p:txBody>
      </p:sp>
    </p:spTree>
    <p:extLst>
      <p:ext uri="{BB962C8B-B14F-4D97-AF65-F5344CB8AC3E}">
        <p14:creationId xmlns:p14="http://schemas.microsoft.com/office/powerpoint/2010/main" val="16938555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Rectángulo"/>
          <p:cNvSpPr/>
          <p:nvPr/>
        </p:nvSpPr>
        <p:spPr>
          <a:xfrm>
            <a:off x="251520" y="260648"/>
            <a:ext cx="8712968" cy="6740307"/>
          </a:xfrm>
          <a:prstGeom prst="rect">
            <a:avLst/>
          </a:prstGeom>
        </p:spPr>
        <p:txBody>
          <a:bodyPr wrap="square">
            <a:spAutoFit/>
          </a:bodyPr>
          <a:lstStyle/>
          <a:p>
            <a:r>
              <a:rPr lang="es-CL" sz="2400" b="1" dirty="0" smtClean="0">
                <a:solidFill>
                  <a:srgbClr val="FFFF00"/>
                </a:solidFill>
                <a:latin typeface="Lucida Fax" pitchFamily="18" charset="0"/>
              </a:rPr>
              <a:t>4.- Todos los regímenes previsionales les otorgan un tratamiento distinto a quienes desarrollan trabajos forzosos. </a:t>
            </a:r>
          </a:p>
          <a:p>
            <a:endParaRPr lang="es-CL" sz="2400" b="1" dirty="0" smtClean="0">
              <a:solidFill>
                <a:srgbClr val="FFFF00"/>
              </a:solidFill>
              <a:latin typeface="Lucida Fax" pitchFamily="18" charset="0"/>
            </a:endParaRPr>
          </a:p>
          <a:p>
            <a:r>
              <a:rPr lang="es-CL" sz="2400" b="1" dirty="0" smtClean="0">
                <a:solidFill>
                  <a:srgbClr val="FFFF00"/>
                </a:solidFill>
                <a:latin typeface="Lucida Fax" pitchFamily="18" charset="0"/>
              </a:rPr>
              <a:t>Pero, la ley otorga rebaja de años en forma proporcional  por el periodo de cotizaciones bipartitas según su calificación 5x1 ó 5x2.</a:t>
            </a:r>
          </a:p>
          <a:p>
            <a:r>
              <a:rPr lang="es-CL" sz="2400" b="1" dirty="0" smtClean="0">
                <a:solidFill>
                  <a:srgbClr val="FFFF00"/>
                </a:solidFill>
                <a:latin typeface="Lucida Fax" pitchFamily="18" charset="0"/>
              </a:rPr>
              <a:t>No realiza un reconocimiento de vejez prematura según leyes de trabajo pesado. </a:t>
            </a:r>
          </a:p>
          <a:p>
            <a:endParaRPr lang="es-CL" sz="2400" b="1" dirty="0">
              <a:solidFill>
                <a:srgbClr val="FFFF00"/>
              </a:solidFill>
              <a:latin typeface="Lucida Fax" pitchFamily="18" charset="0"/>
            </a:endParaRPr>
          </a:p>
          <a:p>
            <a:endParaRPr lang="es-CL" sz="2400" b="1" dirty="0" smtClean="0">
              <a:solidFill>
                <a:srgbClr val="FFFF00"/>
              </a:solidFill>
              <a:latin typeface="Lucida Fax" pitchFamily="18" charset="0"/>
            </a:endParaRPr>
          </a:p>
          <a:p>
            <a:r>
              <a:rPr lang="es-CL" sz="2400" b="1" dirty="0" smtClean="0">
                <a:solidFill>
                  <a:srgbClr val="FFFF00"/>
                </a:solidFill>
                <a:latin typeface="Lucida Fax" pitchFamily="18" charset="0"/>
              </a:rPr>
              <a:t>5.- La ley solicita la presentación de los puestos de trabajo, por lo tanto habiendo cargos homólogos calificados no es extensible a otras empresas del mismo rubro (carteros, parvularios, médicos, servicios de salud, etc.) realizando las mismas funciones.</a:t>
            </a:r>
          </a:p>
          <a:p>
            <a:endParaRPr lang="es-CL" sz="2400" b="1" dirty="0">
              <a:solidFill>
                <a:srgbClr val="FFFF00"/>
              </a:solidFill>
              <a:latin typeface="Lucida Fax" pitchFamily="18" charset="0"/>
            </a:endParaRPr>
          </a:p>
        </p:txBody>
      </p:sp>
    </p:spTree>
    <p:extLst>
      <p:ext uri="{BB962C8B-B14F-4D97-AF65-F5344CB8AC3E}">
        <p14:creationId xmlns:p14="http://schemas.microsoft.com/office/powerpoint/2010/main" val="6419946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Rectángulo"/>
          <p:cNvSpPr/>
          <p:nvPr/>
        </p:nvSpPr>
        <p:spPr>
          <a:xfrm>
            <a:off x="323528" y="188640"/>
            <a:ext cx="8712968" cy="6863417"/>
          </a:xfrm>
          <a:prstGeom prst="rect">
            <a:avLst/>
          </a:prstGeom>
        </p:spPr>
        <p:txBody>
          <a:bodyPr wrap="square">
            <a:spAutoFit/>
          </a:bodyPr>
          <a:lstStyle/>
          <a:p>
            <a:r>
              <a:rPr lang="es-CL" sz="3600" b="1" dirty="0" smtClean="0">
                <a:solidFill>
                  <a:srgbClr val="FFFF00"/>
                </a:solidFill>
              </a:rPr>
              <a:t>«LEY 20949</a:t>
            </a:r>
            <a:r>
              <a:rPr lang="es-CL" sz="3600" b="1" dirty="0">
                <a:solidFill>
                  <a:srgbClr val="FFFF00"/>
                </a:solidFill>
              </a:rPr>
              <a:t>».- </a:t>
            </a:r>
            <a:r>
              <a:rPr lang="es-CL" sz="3600" b="1" dirty="0" smtClean="0">
                <a:solidFill>
                  <a:srgbClr val="FFFF00"/>
                </a:solidFill>
                <a:sym typeface="Wingdings" pitchFamily="2" charset="2"/>
              </a:rPr>
              <a:t> </a:t>
            </a:r>
            <a:r>
              <a:rPr lang="es-CL" sz="3600" b="1" dirty="0" smtClean="0">
                <a:solidFill>
                  <a:srgbClr val="FFFF00"/>
                </a:solidFill>
              </a:rPr>
              <a:t>MODIFICA </a:t>
            </a:r>
            <a:r>
              <a:rPr lang="es-CL" sz="3600" b="1" dirty="0">
                <a:solidFill>
                  <a:srgbClr val="FFFF00"/>
                </a:solidFill>
              </a:rPr>
              <a:t>EL CÓDIGO DEL TRABAJO </a:t>
            </a:r>
            <a:r>
              <a:rPr lang="es-CL" sz="2800" b="1" dirty="0">
                <a:solidFill>
                  <a:srgbClr val="FFFF00"/>
                </a:solidFill>
              </a:rPr>
              <a:t>PARA REDUCIR EL PESO DE LAS CARGAS DE MANIPULACIÓN </a:t>
            </a:r>
            <a:r>
              <a:rPr lang="es-CL" sz="2800" b="1" dirty="0" smtClean="0">
                <a:solidFill>
                  <a:srgbClr val="FFFF00"/>
                </a:solidFill>
              </a:rPr>
              <a:t>MANUAL.</a:t>
            </a:r>
          </a:p>
          <a:p>
            <a:endParaRPr lang="es-CL" sz="2800" b="1" dirty="0" smtClean="0">
              <a:solidFill>
                <a:srgbClr val="FFFF00"/>
              </a:solidFill>
            </a:endParaRPr>
          </a:p>
          <a:p>
            <a:r>
              <a:rPr lang="es-CL" sz="3200" b="1" dirty="0">
                <a:solidFill>
                  <a:srgbClr val="FFFF00"/>
                </a:solidFill>
                <a:latin typeface="Lucida Fax" pitchFamily="18" charset="0"/>
              </a:rPr>
              <a:t>L</a:t>
            </a:r>
            <a:r>
              <a:rPr lang="es-CL" sz="3200" b="1" dirty="0" smtClean="0">
                <a:solidFill>
                  <a:srgbClr val="FFFF00"/>
                </a:solidFill>
                <a:latin typeface="Lucida Fax" pitchFamily="18" charset="0"/>
              </a:rPr>
              <a:t>os </a:t>
            </a:r>
            <a:r>
              <a:rPr lang="es-CL" sz="3200" b="1" dirty="0">
                <a:solidFill>
                  <a:srgbClr val="FFFF00"/>
                </a:solidFill>
                <a:latin typeface="Lucida Fax" pitchFamily="18" charset="0"/>
              </a:rPr>
              <a:t>trabajadores no deberán operar cargas </a:t>
            </a:r>
            <a:r>
              <a:rPr lang="es-CL" sz="3200" b="1" u="sng" dirty="0">
                <a:solidFill>
                  <a:srgbClr val="FFFF00"/>
                </a:solidFill>
                <a:latin typeface="Lucida Fax" pitchFamily="18" charset="0"/>
              </a:rPr>
              <a:t>superiores a 25 kilos</a:t>
            </a:r>
            <a:r>
              <a:rPr lang="es-CL" sz="3200" b="1" dirty="0">
                <a:solidFill>
                  <a:srgbClr val="FFFF00"/>
                </a:solidFill>
                <a:latin typeface="Lucida Fax" pitchFamily="18" charset="0"/>
              </a:rPr>
              <a:t>.</a:t>
            </a:r>
            <a:endParaRPr lang="es-CL" sz="3200" b="1" dirty="0" smtClean="0">
              <a:solidFill>
                <a:srgbClr val="FFFF00"/>
              </a:solidFill>
              <a:latin typeface="Lucida Fax" pitchFamily="18" charset="0"/>
            </a:endParaRPr>
          </a:p>
          <a:p>
            <a:endParaRPr lang="es-CL" sz="3200" b="1" dirty="0" smtClean="0">
              <a:solidFill>
                <a:srgbClr val="FFFF00"/>
              </a:solidFill>
              <a:latin typeface="Lucida Fax" pitchFamily="18" charset="0"/>
            </a:endParaRPr>
          </a:p>
          <a:p>
            <a:r>
              <a:rPr lang="es-CL" sz="2400" b="1" dirty="0" smtClean="0">
                <a:solidFill>
                  <a:srgbClr val="FFFF00"/>
                </a:solidFill>
                <a:latin typeface="Lucida Fax" pitchFamily="18" charset="0"/>
              </a:rPr>
              <a:t>C. Del </a:t>
            </a:r>
            <a:r>
              <a:rPr lang="es-CL" sz="2400" b="1" dirty="0" err="1" smtClean="0">
                <a:solidFill>
                  <a:srgbClr val="FFFF00"/>
                </a:solidFill>
                <a:latin typeface="Lucida Fax" pitchFamily="18" charset="0"/>
              </a:rPr>
              <a:t>Tr</a:t>
            </a:r>
            <a:r>
              <a:rPr lang="es-CL" sz="2400" b="1" dirty="0" smtClean="0">
                <a:solidFill>
                  <a:srgbClr val="FFFF00"/>
                </a:solidFill>
                <a:latin typeface="Lucida Fax" pitchFamily="18" charset="0"/>
              </a:rPr>
              <a:t>., modificado.</a:t>
            </a:r>
            <a:endParaRPr lang="es-CL" sz="2400" b="1" dirty="0">
              <a:solidFill>
                <a:srgbClr val="FFFF00"/>
              </a:solidFill>
              <a:latin typeface="Lucida Fax" pitchFamily="18" charset="0"/>
            </a:endParaRPr>
          </a:p>
          <a:p>
            <a:r>
              <a:rPr lang="es-CL" sz="2400" b="1" dirty="0" smtClean="0">
                <a:solidFill>
                  <a:srgbClr val="FFFF00"/>
                </a:solidFill>
                <a:latin typeface="Lucida Fax" pitchFamily="18" charset="0"/>
              </a:rPr>
              <a:t>Artículo 211-H.- Si la manipulación manual es inevitable y las ayudas mecánicas no pueden usarse, </a:t>
            </a:r>
            <a:r>
              <a:rPr lang="es-CL" sz="2400" b="1" u="sng" dirty="0" smtClean="0">
                <a:solidFill>
                  <a:srgbClr val="FFFF00"/>
                </a:solidFill>
                <a:latin typeface="Lucida Fax" pitchFamily="18" charset="0"/>
              </a:rPr>
              <a:t>no se permitirá que se opere con cargas superiores a 25 kilogramos. </a:t>
            </a:r>
          </a:p>
          <a:p>
            <a:endParaRPr lang="es-CL" sz="2400" b="1" dirty="0">
              <a:solidFill>
                <a:srgbClr val="FFFF00"/>
              </a:solidFill>
              <a:latin typeface="Lucida Fax" pitchFamily="18" charset="0"/>
            </a:endParaRPr>
          </a:p>
          <a:p>
            <a:r>
              <a:rPr lang="es-CL" sz="2400" b="1" dirty="0" smtClean="0">
                <a:solidFill>
                  <a:srgbClr val="FFFF00"/>
                </a:solidFill>
                <a:latin typeface="Lucida Fax" pitchFamily="18" charset="0"/>
              </a:rPr>
              <a:t>                                           ---</a:t>
            </a:r>
            <a:r>
              <a:rPr lang="es-CL" sz="2400" b="1" dirty="0" smtClean="0">
                <a:solidFill>
                  <a:srgbClr val="FFFF00"/>
                </a:solidFill>
                <a:latin typeface="Lucida Fax" pitchFamily="18" charset="0"/>
                <a:sym typeface="Wingdings" pitchFamily="2" charset="2"/>
              </a:rPr>
              <a:t></a:t>
            </a:r>
            <a:endParaRPr lang="es-CL" sz="2400" b="1" dirty="0" smtClean="0">
              <a:solidFill>
                <a:srgbClr val="FFFF00"/>
              </a:solidFill>
              <a:latin typeface="Lucida Fax" pitchFamily="18" charset="0"/>
            </a:endParaRPr>
          </a:p>
          <a:p>
            <a:endParaRPr lang="es-CL" sz="2400" b="1" dirty="0">
              <a:solidFill>
                <a:srgbClr val="FFFF00"/>
              </a:solidFill>
              <a:latin typeface="Lucida Fax" pitchFamily="18" charset="0"/>
            </a:endParaRPr>
          </a:p>
          <a:p>
            <a:r>
              <a:rPr lang="es-CL" sz="2400" b="1" dirty="0" smtClean="0">
                <a:solidFill>
                  <a:srgbClr val="FFFF00"/>
                </a:solidFill>
                <a:latin typeface="Lucida Fax" pitchFamily="18" charset="0"/>
              </a:rPr>
              <a:t>                                               </a:t>
            </a:r>
            <a:endParaRPr lang="es-ES" sz="2400" b="1" dirty="0">
              <a:solidFill>
                <a:srgbClr val="FFFF00"/>
              </a:solidFill>
              <a:latin typeface="Lucida Fax" pitchFamily="18" charset="0"/>
            </a:endParaRPr>
          </a:p>
        </p:txBody>
      </p:sp>
    </p:spTree>
    <p:extLst>
      <p:ext uri="{BB962C8B-B14F-4D97-AF65-F5344CB8AC3E}">
        <p14:creationId xmlns:p14="http://schemas.microsoft.com/office/powerpoint/2010/main" val="1238374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509464" y="404664"/>
            <a:ext cx="7704856" cy="4770537"/>
          </a:xfrm>
          <a:prstGeom prst="rect">
            <a:avLst/>
          </a:prstGeom>
          <a:noFill/>
          <a:ln w="76200">
            <a:solidFill>
              <a:srgbClr val="FFFF00"/>
            </a:solidFill>
          </a:ln>
        </p:spPr>
        <p:txBody>
          <a:bodyPr wrap="square" rtlCol="0">
            <a:spAutoFit/>
          </a:bodyPr>
          <a:lstStyle/>
          <a:p>
            <a:pPr algn="ctr"/>
            <a:r>
              <a:rPr lang="es-CL" sz="4000" b="1" dirty="0" smtClean="0">
                <a:solidFill>
                  <a:srgbClr val="FFFF00"/>
                </a:solidFill>
                <a:latin typeface="Lucida Fax" pitchFamily="18" charset="0"/>
              </a:rPr>
              <a:t>+ de 1000 </a:t>
            </a:r>
            <a:r>
              <a:rPr lang="es-CL" sz="2400" b="1" dirty="0" smtClean="0">
                <a:solidFill>
                  <a:srgbClr val="FFFF00"/>
                </a:solidFill>
                <a:latin typeface="Lucida Fax" pitchFamily="18" charset="0"/>
              </a:rPr>
              <a:t>puestos </a:t>
            </a:r>
            <a:r>
              <a:rPr lang="es-CL" sz="2400" b="1" dirty="0" smtClean="0">
                <a:solidFill>
                  <a:srgbClr val="FFFF00"/>
                </a:solidFill>
                <a:latin typeface="Lucida Fax" pitchFamily="18" charset="0"/>
              </a:rPr>
              <a:t>de trabajo catalogados como "pesados", en </a:t>
            </a:r>
            <a:r>
              <a:rPr lang="es-CL" sz="2400" b="1" dirty="0" smtClean="0">
                <a:solidFill>
                  <a:srgbClr val="FFFF00"/>
                </a:solidFill>
                <a:latin typeface="Lucida Fax" pitchFamily="18" charset="0"/>
              </a:rPr>
              <a:t>Chile</a:t>
            </a:r>
            <a:endParaRPr lang="es-CL" sz="2400" b="1" dirty="0" smtClean="0">
              <a:solidFill>
                <a:srgbClr val="FFFF00"/>
              </a:solidFill>
              <a:latin typeface="Lucida Fax" pitchFamily="18" charset="0"/>
            </a:endParaRPr>
          </a:p>
          <a:p>
            <a:pPr algn="ctr"/>
            <a:r>
              <a:rPr lang="es-CL" sz="4000" b="1" dirty="0" smtClean="0">
                <a:solidFill>
                  <a:srgbClr val="FFFF00"/>
                </a:solidFill>
                <a:latin typeface="Lucida Fax" pitchFamily="18" charset="0"/>
              </a:rPr>
              <a:t>595 </a:t>
            </a:r>
            <a:r>
              <a:rPr lang="es-CL" sz="4000" b="1" dirty="0" smtClean="0">
                <a:solidFill>
                  <a:srgbClr val="FFFF00"/>
                </a:solidFill>
                <a:latin typeface="Lucida Fax" pitchFamily="18" charset="0"/>
              </a:rPr>
              <a:t>mil personas</a:t>
            </a:r>
            <a:r>
              <a:rPr lang="es-CL" sz="4000" b="1" dirty="0" smtClean="0">
                <a:solidFill>
                  <a:srgbClr val="FFFF00"/>
                </a:solidFill>
                <a:latin typeface="Lucida Fax" pitchFamily="18" charset="0"/>
              </a:rPr>
              <a:t>,</a:t>
            </a:r>
          </a:p>
          <a:p>
            <a:pPr algn="ctr"/>
            <a:r>
              <a:rPr lang="es-CL" sz="4000" b="1" dirty="0" smtClean="0">
                <a:solidFill>
                  <a:srgbClr val="FFFF00"/>
                </a:solidFill>
                <a:latin typeface="Lucida Fax" pitchFamily="18" charset="0"/>
              </a:rPr>
              <a:t> </a:t>
            </a:r>
            <a:endParaRPr lang="es-CL" sz="4000" b="1" dirty="0" smtClean="0">
              <a:solidFill>
                <a:srgbClr val="FFFF00"/>
              </a:solidFill>
              <a:latin typeface="Lucida Fax" pitchFamily="18" charset="0"/>
            </a:endParaRPr>
          </a:p>
          <a:p>
            <a:pPr algn="ctr"/>
            <a:r>
              <a:rPr lang="es-CL" sz="4000" b="1" dirty="0" smtClean="0">
                <a:solidFill>
                  <a:srgbClr val="FFFF00"/>
                </a:solidFill>
                <a:latin typeface="Lucida Fax" pitchFamily="18" charset="0"/>
              </a:rPr>
              <a:t>el </a:t>
            </a:r>
            <a:r>
              <a:rPr lang="es-CL" sz="4000" b="1" dirty="0" smtClean="0">
                <a:solidFill>
                  <a:srgbClr val="FFFF00"/>
                </a:solidFill>
                <a:latin typeface="Lucida Fax" pitchFamily="18" charset="0"/>
              </a:rPr>
              <a:t>10% de la población </a:t>
            </a:r>
            <a:r>
              <a:rPr lang="es-CL" sz="2400" b="1" dirty="0" smtClean="0">
                <a:solidFill>
                  <a:srgbClr val="FFFF00"/>
                </a:solidFill>
                <a:latin typeface="Lucida Fax" pitchFamily="18" charset="0"/>
              </a:rPr>
              <a:t>económicamente activa. </a:t>
            </a:r>
          </a:p>
          <a:p>
            <a:endParaRPr lang="es-CL" sz="2400" b="1" dirty="0">
              <a:solidFill>
                <a:srgbClr val="FFFF00"/>
              </a:solidFill>
              <a:latin typeface="Lucida Fax" pitchFamily="18" charset="0"/>
            </a:endParaRPr>
          </a:p>
          <a:p>
            <a:r>
              <a:rPr lang="es-CL" sz="2400" b="1" dirty="0" smtClean="0">
                <a:solidFill>
                  <a:srgbClr val="FFFF00"/>
                </a:solidFill>
                <a:latin typeface="Lucida Fax" pitchFamily="18" charset="0"/>
              </a:rPr>
              <a:t>Esto implica que ese grupo se desempeñe en actividades con una fuerte sobrecarga física o síquica. </a:t>
            </a:r>
            <a:endParaRPr lang="es-ES" sz="2400" b="1" dirty="0">
              <a:solidFill>
                <a:srgbClr val="FFFF00"/>
              </a:solidFill>
              <a:latin typeface="Lucida Fax" pitchFamily="18" charset="0"/>
            </a:endParaRPr>
          </a:p>
        </p:txBody>
      </p:sp>
    </p:spTree>
    <p:extLst>
      <p:ext uri="{BB962C8B-B14F-4D97-AF65-F5344CB8AC3E}">
        <p14:creationId xmlns:p14="http://schemas.microsoft.com/office/powerpoint/2010/main" val="11997745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Rectángulo"/>
          <p:cNvSpPr/>
          <p:nvPr/>
        </p:nvSpPr>
        <p:spPr>
          <a:xfrm>
            <a:off x="323528" y="188640"/>
            <a:ext cx="8712968" cy="5201424"/>
          </a:xfrm>
          <a:prstGeom prst="rect">
            <a:avLst/>
          </a:prstGeom>
        </p:spPr>
        <p:txBody>
          <a:bodyPr wrap="square">
            <a:spAutoFit/>
          </a:bodyPr>
          <a:lstStyle/>
          <a:p>
            <a:r>
              <a:rPr lang="es-CL" sz="2400" b="1" dirty="0" smtClean="0">
                <a:solidFill>
                  <a:srgbClr val="FFFF00"/>
                </a:solidFill>
              </a:rPr>
              <a:t>«LEY 20949</a:t>
            </a:r>
            <a:r>
              <a:rPr lang="es-CL" sz="2400" b="1" dirty="0">
                <a:solidFill>
                  <a:srgbClr val="FFFF00"/>
                </a:solidFill>
              </a:rPr>
              <a:t>».- MODIFICA EL CÓDIGO DEL TRABAJO PARA REDUCIR EL PESO DE LAS CARGAS DE MANIPULACIÓN </a:t>
            </a:r>
            <a:r>
              <a:rPr lang="es-CL" sz="2400" b="1" dirty="0" smtClean="0">
                <a:solidFill>
                  <a:srgbClr val="FFFF00"/>
                </a:solidFill>
              </a:rPr>
              <a:t>MANUAL.</a:t>
            </a:r>
          </a:p>
          <a:p>
            <a:endParaRPr lang="es-CL" sz="2800" b="1" dirty="0" smtClean="0">
              <a:solidFill>
                <a:srgbClr val="FFFF00"/>
              </a:solidFill>
            </a:endParaRPr>
          </a:p>
          <a:p>
            <a:r>
              <a:rPr lang="es-CL" sz="2400" b="1" dirty="0" smtClean="0">
                <a:solidFill>
                  <a:srgbClr val="FFFF00"/>
                </a:solidFill>
                <a:latin typeface="Lucida Fax" pitchFamily="18" charset="0"/>
              </a:rPr>
              <a:t>--</a:t>
            </a:r>
            <a:r>
              <a:rPr lang="es-CL" sz="2400" b="1" dirty="0" smtClean="0">
                <a:solidFill>
                  <a:srgbClr val="FFFF00"/>
                </a:solidFill>
                <a:latin typeface="Lucida Fax" pitchFamily="18" charset="0"/>
                <a:sym typeface="Wingdings" pitchFamily="2" charset="2"/>
              </a:rPr>
              <a:t></a:t>
            </a:r>
            <a:endParaRPr lang="es-CL" sz="2400" b="1" dirty="0">
              <a:solidFill>
                <a:srgbClr val="FFFF00"/>
              </a:solidFill>
              <a:latin typeface="Lucida Fax" pitchFamily="18" charset="0"/>
            </a:endParaRPr>
          </a:p>
          <a:p>
            <a:r>
              <a:rPr lang="es-CL" sz="2400" b="1" dirty="0" smtClean="0">
                <a:solidFill>
                  <a:srgbClr val="FFFF00"/>
                </a:solidFill>
                <a:latin typeface="Lucida Fax" pitchFamily="18" charset="0"/>
              </a:rPr>
              <a:t>                                               Esta carga será modificada en la medida que existan otros factores agravantes, caso en el cual, la manipulación deberá efectuarse en conformidad a lo dispuesto en el </a:t>
            </a:r>
            <a:r>
              <a:rPr lang="es-CL" sz="2000" b="1" dirty="0" smtClean="0">
                <a:solidFill>
                  <a:srgbClr val="FFFF00"/>
                </a:solidFill>
                <a:latin typeface="Lucida Fax" pitchFamily="18" charset="0"/>
              </a:rPr>
              <a:t>decreto supremo Nº 63, del Ministerio del Trabajo y Previsión Social, del año 2005, que aprueba reglamento para la aplicación de la ley Nº 20.001</a:t>
            </a:r>
            <a:r>
              <a:rPr lang="es-CL" sz="2400" b="1" dirty="0" smtClean="0">
                <a:solidFill>
                  <a:srgbClr val="FFFF00"/>
                </a:solidFill>
                <a:latin typeface="Lucida Fax" pitchFamily="18" charset="0"/>
              </a:rPr>
              <a:t>, que regula el peso máximo de carga humana, y en la Guía Técnica para la Evaluación y Control de los Riesgos Asociados al Manejo o Manipulación Manual de Carga.</a:t>
            </a:r>
            <a:endParaRPr lang="es-ES" sz="2400" b="1" dirty="0">
              <a:solidFill>
                <a:srgbClr val="FFFF00"/>
              </a:solidFill>
              <a:latin typeface="Lucida Fax" pitchFamily="18" charset="0"/>
            </a:endParaRPr>
          </a:p>
        </p:txBody>
      </p:sp>
    </p:spTree>
    <p:extLst>
      <p:ext uri="{BB962C8B-B14F-4D97-AF65-F5344CB8AC3E}">
        <p14:creationId xmlns:p14="http://schemas.microsoft.com/office/powerpoint/2010/main" val="8753480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Rectángulo"/>
          <p:cNvSpPr/>
          <p:nvPr/>
        </p:nvSpPr>
        <p:spPr>
          <a:xfrm>
            <a:off x="215516" y="188640"/>
            <a:ext cx="8712968" cy="6247864"/>
          </a:xfrm>
          <a:prstGeom prst="rect">
            <a:avLst/>
          </a:prstGeom>
        </p:spPr>
        <p:txBody>
          <a:bodyPr wrap="square">
            <a:spAutoFit/>
          </a:bodyPr>
          <a:lstStyle/>
          <a:p>
            <a:r>
              <a:rPr lang="es-CL" sz="2400" b="1" dirty="0" smtClean="0">
                <a:solidFill>
                  <a:srgbClr val="FFFF00"/>
                </a:solidFill>
                <a:latin typeface="Lucida Fax" pitchFamily="18" charset="0"/>
              </a:rPr>
              <a:t>Artículo 211-J.- Los menores de 18 años y las mujeres no podrán llevar, transportar, cargar, arrastrar ni empujar manualmente, y sin ayuda mecánica, cargas </a:t>
            </a:r>
            <a:r>
              <a:rPr lang="es-CL" sz="3200" b="1" dirty="0" smtClean="0">
                <a:solidFill>
                  <a:srgbClr val="FFFF00"/>
                </a:solidFill>
                <a:latin typeface="Lucida Fax" pitchFamily="18" charset="0"/>
              </a:rPr>
              <a:t>superiores a 20 kilogramos. </a:t>
            </a:r>
          </a:p>
          <a:p>
            <a:endParaRPr lang="es-CL" sz="2400" b="1" dirty="0">
              <a:solidFill>
                <a:srgbClr val="FFFF00"/>
              </a:solidFill>
              <a:latin typeface="Lucida Fax" pitchFamily="18" charset="0"/>
            </a:endParaRPr>
          </a:p>
          <a:p>
            <a:r>
              <a:rPr lang="es-CL" sz="2400" b="1" dirty="0" smtClean="0">
                <a:solidFill>
                  <a:srgbClr val="FFFF00"/>
                </a:solidFill>
                <a:latin typeface="Lucida Fax" pitchFamily="18" charset="0"/>
              </a:rPr>
              <a:t>Para estos trabajadores, el empleador deberá implementar medidas de seguridad y mitigación, tales como rotación de trabajadores, disminución de las alturas de levantamiento o aumento de la frecuencia con que se manipula la carga.</a:t>
            </a:r>
          </a:p>
          <a:p>
            <a:endParaRPr lang="es-CL" sz="2400" b="1" dirty="0">
              <a:solidFill>
                <a:srgbClr val="FFFF00"/>
              </a:solidFill>
              <a:latin typeface="Lucida Fax" pitchFamily="18" charset="0"/>
            </a:endParaRPr>
          </a:p>
          <a:p>
            <a:r>
              <a:rPr lang="es-CL" sz="2400" b="1" dirty="0" smtClean="0">
                <a:solidFill>
                  <a:srgbClr val="FFFF00"/>
                </a:solidFill>
                <a:latin typeface="Lucida Fax" pitchFamily="18" charset="0"/>
              </a:rPr>
              <a:t> El detalle de la implementación de dichas medidas estará contenido en la Guía Técnica para la Evaluación y Control de los Riesgos Asociados al Manejo o Manipulación Manual de Carga.". </a:t>
            </a:r>
            <a:endParaRPr lang="es-ES" sz="2400" b="1" dirty="0">
              <a:solidFill>
                <a:srgbClr val="FFFF00"/>
              </a:solidFill>
              <a:latin typeface="Lucida Fax" pitchFamily="18" charset="0"/>
            </a:endParaRPr>
          </a:p>
        </p:txBody>
      </p:sp>
    </p:spTree>
    <p:extLst>
      <p:ext uri="{BB962C8B-B14F-4D97-AF65-F5344CB8AC3E}">
        <p14:creationId xmlns:p14="http://schemas.microsoft.com/office/powerpoint/2010/main" val="6152358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395536" y="188640"/>
            <a:ext cx="8352928" cy="4955203"/>
          </a:xfrm>
          <a:prstGeom prst="rect">
            <a:avLst/>
          </a:prstGeom>
          <a:noFill/>
        </p:spPr>
        <p:txBody>
          <a:bodyPr wrap="square" rtlCol="0">
            <a:spAutoFit/>
          </a:bodyPr>
          <a:lstStyle/>
          <a:p>
            <a:endParaRPr lang="es-CL" sz="2800" b="1" dirty="0" smtClean="0">
              <a:solidFill>
                <a:srgbClr val="FFFF00"/>
              </a:solidFill>
            </a:endParaRPr>
          </a:p>
          <a:p>
            <a:r>
              <a:rPr lang="es-CL" sz="2400" b="1" dirty="0" smtClean="0">
                <a:solidFill>
                  <a:srgbClr val="FFFF00"/>
                </a:solidFill>
                <a:latin typeface="Lucida Fax" pitchFamily="18" charset="0"/>
              </a:rPr>
              <a:t>     Artículo 211-F.- Estas normas se aplicarán a las manipulaciones manuales que impliquen riesgos a la salud o a las condiciones físicas del trabajador, asociados a las características y condiciones de la carga.</a:t>
            </a:r>
          </a:p>
          <a:p>
            <a:endParaRPr lang="es-CL" sz="2400" b="1" dirty="0" smtClean="0">
              <a:solidFill>
                <a:srgbClr val="FFFF00"/>
              </a:solidFill>
              <a:latin typeface="Lucida Fax" pitchFamily="18" charset="0"/>
            </a:endParaRPr>
          </a:p>
          <a:p>
            <a:r>
              <a:rPr lang="es-CL" sz="2400" b="1" dirty="0" smtClean="0">
                <a:solidFill>
                  <a:srgbClr val="FFFF00"/>
                </a:solidFill>
                <a:latin typeface="Lucida Fax" pitchFamily="18" charset="0"/>
              </a:rPr>
              <a:t>     La manipulación comprende toda operación de transporte o sostén de carga cuyo levantamiento, colocación, empuje, tracción, porte o desplazamiento exija esfuerzo físico de uno o varios trabajadores.</a:t>
            </a:r>
          </a:p>
          <a:p>
            <a:endParaRPr lang="es-CL" sz="2400" b="1" dirty="0" smtClean="0">
              <a:solidFill>
                <a:srgbClr val="FFFF00"/>
              </a:solidFill>
              <a:latin typeface="Lucida Fax" pitchFamily="18" charset="0"/>
            </a:endParaRPr>
          </a:p>
        </p:txBody>
      </p:sp>
    </p:spTree>
    <p:extLst>
      <p:ext uri="{BB962C8B-B14F-4D97-AF65-F5344CB8AC3E}">
        <p14:creationId xmlns:p14="http://schemas.microsoft.com/office/powerpoint/2010/main" val="23043719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Rectángulo"/>
          <p:cNvSpPr/>
          <p:nvPr/>
        </p:nvSpPr>
        <p:spPr>
          <a:xfrm>
            <a:off x="251520" y="116632"/>
            <a:ext cx="8640960" cy="6555641"/>
          </a:xfrm>
          <a:prstGeom prst="rect">
            <a:avLst/>
          </a:prstGeom>
        </p:spPr>
        <p:txBody>
          <a:bodyPr wrap="square">
            <a:spAutoFit/>
          </a:bodyPr>
          <a:lstStyle/>
          <a:p>
            <a:endParaRPr lang="es-CL" sz="2800" b="1" dirty="0">
              <a:solidFill>
                <a:srgbClr val="FFFF00"/>
              </a:solidFill>
              <a:latin typeface="Lucida Fax" pitchFamily="18" charset="0"/>
            </a:endParaRPr>
          </a:p>
          <a:p>
            <a:r>
              <a:rPr lang="es-CL" sz="2400" b="1" dirty="0" smtClean="0">
                <a:solidFill>
                  <a:srgbClr val="FFFF00"/>
                </a:solidFill>
                <a:latin typeface="Lucida Fax" pitchFamily="18" charset="0"/>
              </a:rPr>
              <a:t>Artículo 211-G.- </a:t>
            </a:r>
            <a:r>
              <a:rPr lang="es-CL" sz="2400" b="1" dirty="0" smtClean="0">
                <a:solidFill>
                  <a:srgbClr val="FFFF00"/>
                </a:solidFill>
                <a:latin typeface="Lucida Fax" pitchFamily="18" charset="0"/>
              </a:rPr>
              <a:t> PREVENCIÓN.-</a:t>
            </a:r>
            <a:endParaRPr lang="es-CL" sz="2400" b="1" dirty="0" smtClean="0">
              <a:solidFill>
                <a:srgbClr val="FFFF00"/>
              </a:solidFill>
              <a:latin typeface="Lucida Fax" pitchFamily="18" charset="0"/>
            </a:endParaRPr>
          </a:p>
          <a:p>
            <a:endParaRPr lang="es-CL" sz="2400" b="1" dirty="0">
              <a:solidFill>
                <a:srgbClr val="FFFF00"/>
              </a:solidFill>
              <a:latin typeface="Lucida Fax" pitchFamily="18" charset="0"/>
            </a:endParaRPr>
          </a:p>
          <a:p>
            <a:r>
              <a:rPr lang="es-CL" sz="3200" b="1" dirty="0" smtClean="0">
                <a:solidFill>
                  <a:srgbClr val="FFFF00"/>
                </a:solidFill>
                <a:latin typeface="Lucida Fax" pitchFamily="18" charset="0"/>
              </a:rPr>
              <a:t>El empleador velará para </a:t>
            </a:r>
            <a:r>
              <a:rPr lang="es-CL" sz="2400" b="1" dirty="0" smtClean="0">
                <a:solidFill>
                  <a:srgbClr val="FFFF00"/>
                </a:solidFill>
                <a:latin typeface="Lucida Fax" pitchFamily="18" charset="0"/>
              </a:rPr>
              <a:t>que en la organización de la faena se utilicen los medios adecuados, especialmente mecánicos, a fin de evitar la manipulación manual habitual de las cargas.</a:t>
            </a:r>
          </a:p>
          <a:p>
            <a:endParaRPr lang="es-CL" sz="2400" b="1" dirty="0" smtClean="0">
              <a:solidFill>
                <a:srgbClr val="FFFF00"/>
              </a:solidFill>
              <a:latin typeface="Lucida Fax" pitchFamily="18" charset="0"/>
            </a:endParaRPr>
          </a:p>
          <a:p>
            <a:r>
              <a:rPr lang="es-CL" sz="2400" b="1" dirty="0" smtClean="0">
                <a:solidFill>
                  <a:srgbClr val="FFFF00"/>
                </a:solidFill>
                <a:latin typeface="Lucida Fax" pitchFamily="18" charset="0"/>
              </a:rPr>
              <a:t>     Asimismo, el empleador procurará que el trabajador que se ocupe en la manipulación manual de las cargas reciba una formación satisfactoria, respecto de los métodos de trabajo que debe utilizar, a fin de proteger su salud.</a:t>
            </a:r>
          </a:p>
          <a:p>
            <a:endParaRPr lang="es-CL" sz="2400" b="1" dirty="0" smtClean="0">
              <a:solidFill>
                <a:srgbClr val="FFFF00"/>
              </a:solidFill>
              <a:latin typeface="Lucida Fax" pitchFamily="18" charset="0"/>
            </a:endParaRPr>
          </a:p>
          <a:p>
            <a:r>
              <a:rPr lang="es-CL" sz="2400" b="1" dirty="0" smtClean="0">
                <a:solidFill>
                  <a:srgbClr val="FFFF00"/>
                </a:solidFill>
                <a:latin typeface="Lucida Fax" pitchFamily="18" charset="0"/>
              </a:rPr>
              <a:t>     </a:t>
            </a:r>
          </a:p>
          <a:p>
            <a:endParaRPr lang="es-CL" sz="2400" b="1" dirty="0" smtClean="0">
              <a:solidFill>
                <a:srgbClr val="FFFF00"/>
              </a:solidFill>
              <a:latin typeface="Lucida Fax" pitchFamily="18" charset="0"/>
            </a:endParaRPr>
          </a:p>
        </p:txBody>
      </p:sp>
    </p:spTree>
    <p:extLst>
      <p:ext uri="{BB962C8B-B14F-4D97-AF65-F5344CB8AC3E}">
        <p14:creationId xmlns:p14="http://schemas.microsoft.com/office/powerpoint/2010/main" val="15098121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Rectángulo"/>
          <p:cNvSpPr/>
          <p:nvPr/>
        </p:nvSpPr>
        <p:spPr>
          <a:xfrm>
            <a:off x="251520" y="116632"/>
            <a:ext cx="8640960" cy="7602081"/>
          </a:xfrm>
          <a:prstGeom prst="rect">
            <a:avLst/>
          </a:prstGeom>
        </p:spPr>
        <p:txBody>
          <a:bodyPr wrap="square">
            <a:spAutoFit/>
          </a:bodyPr>
          <a:lstStyle/>
          <a:p>
            <a:r>
              <a:rPr lang="es-CL" sz="2400" b="1" dirty="0" smtClean="0">
                <a:solidFill>
                  <a:srgbClr val="FFFF00"/>
                </a:solidFill>
                <a:latin typeface="Lucida Fax" pitchFamily="18" charset="0"/>
              </a:rPr>
              <a:t> Artículo </a:t>
            </a:r>
            <a:r>
              <a:rPr lang="es-CL" sz="2400" b="1" dirty="0">
                <a:solidFill>
                  <a:srgbClr val="FFFF00"/>
                </a:solidFill>
                <a:latin typeface="Lucida Fax" pitchFamily="18" charset="0"/>
              </a:rPr>
              <a:t>211-H.- Si la manipulación manual es inevitable y las ayudas mecánicas no pueden usarse, no se permitirá que se opere con cargas </a:t>
            </a:r>
            <a:r>
              <a:rPr lang="es-CL" sz="3200" b="1" dirty="0">
                <a:solidFill>
                  <a:srgbClr val="FFFF00"/>
                </a:solidFill>
                <a:latin typeface="Lucida Fax" pitchFamily="18" charset="0"/>
              </a:rPr>
              <a:t>superiores a 50 kilogramos</a:t>
            </a:r>
            <a:r>
              <a:rPr lang="es-CL" sz="3200" b="1" dirty="0" smtClean="0">
                <a:solidFill>
                  <a:srgbClr val="FFFF00"/>
                </a:solidFill>
                <a:latin typeface="Lucida Fax" pitchFamily="18" charset="0"/>
              </a:rPr>
              <a:t>.</a:t>
            </a:r>
          </a:p>
          <a:p>
            <a:endParaRPr lang="es-CL" sz="2400" b="1" dirty="0">
              <a:solidFill>
                <a:srgbClr val="FFFF00"/>
              </a:solidFill>
              <a:latin typeface="Lucida Fax" pitchFamily="18" charset="0"/>
            </a:endParaRPr>
          </a:p>
          <a:p>
            <a:endParaRPr lang="es-CL" sz="2400" b="1" dirty="0" smtClean="0">
              <a:solidFill>
                <a:srgbClr val="FFFF00"/>
              </a:solidFill>
              <a:latin typeface="Lucida Fax" pitchFamily="18" charset="0"/>
            </a:endParaRPr>
          </a:p>
          <a:p>
            <a:r>
              <a:rPr lang="es-CL" sz="2400" b="1" dirty="0">
                <a:solidFill>
                  <a:srgbClr val="FFFF00"/>
                </a:solidFill>
                <a:latin typeface="Lucida Fax" pitchFamily="18" charset="0"/>
              </a:rPr>
              <a:t>Artículo 211-I.- Se prohíbe las operaciones de carga y descarga manual para la mujer embarazada</a:t>
            </a:r>
            <a:r>
              <a:rPr lang="es-CL" sz="2400" b="1" dirty="0" smtClean="0">
                <a:solidFill>
                  <a:srgbClr val="FFFF00"/>
                </a:solidFill>
                <a:latin typeface="Lucida Fax" pitchFamily="18" charset="0"/>
              </a:rPr>
              <a:t>.</a:t>
            </a:r>
          </a:p>
          <a:p>
            <a:endParaRPr lang="es-CL" sz="2400" b="1" dirty="0">
              <a:solidFill>
                <a:srgbClr val="FFFF00"/>
              </a:solidFill>
              <a:latin typeface="Lucida Fax" pitchFamily="18" charset="0"/>
            </a:endParaRPr>
          </a:p>
          <a:p>
            <a:endParaRPr lang="es-CL" sz="2400" b="1" dirty="0" smtClean="0">
              <a:solidFill>
                <a:srgbClr val="FFFF00"/>
              </a:solidFill>
              <a:latin typeface="Lucida Fax" pitchFamily="18" charset="0"/>
            </a:endParaRPr>
          </a:p>
          <a:p>
            <a:endParaRPr lang="es-CL" sz="2400" b="1" dirty="0">
              <a:solidFill>
                <a:srgbClr val="FFFF00"/>
              </a:solidFill>
              <a:latin typeface="Lucida Fax" pitchFamily="18" charset="0"/>
            </a:endParaRPr>
          </a:p>
          <a:p>
            <a:r>
              <a:rPr lang="es-CL" sz="2400" b="1" dirty="0">
                <a:solidFill>
                  <a:srgbClr val="FFFF00"/>
                </a:solidFill>
                <a:latin typeface="Lucida Fax" pitchFamily="18" charset="0"/>
              </a:rPr>
              <a:t>Artículo 211-J.- Los menores de 18 años y mujeres no podrán llevar, transportar, cargar, arrastrar o empujar manualmente, y sin ayuda mecánica, cargas </a:t>
            </a:r>
            <a:r>
              <a:rPr lang="es-CL" sz="3600" b="1" dirty="0">
                <a:solidFill>
                  <a:srgbClr val="FFFF00"/>
                </a:solidFill>
                <a:latin typeface="Lucida Fax" pitchFamily="18" charset="0"/>
              </a:rPr>
              <a:t>superiores a los 20 </a:t>
            </a:r>
            <a:r>
              <a:rPr lang="es-CL" sz="3600" b="1" dirty="0" err="1" smtClean="0">
                <a:solidFill>
                  <a:srgbClr val="FFFF00"/>
                </a:solidFill>
                <a:latin typeface="Lucida Fax" pitchFamily="18" charset="0"/>
              </a:rPr>
              <a:t>ks</a:t>
            </a:r>
            <a:r>
              <a:rPr lang="es-CL" sz="3600" b="1" dirty="0" smtClean="0">
                <a:solidFill>
                  <a:srgbClr val="FFFF00"/>
                </a:solidFill>
                <a:latin typeface="Lucida Fax" pitchFamily="18" charset="0"/>
              </a:rPr>
              <a:t>".</a:t>
            </a:r>
            <a:endParaRPr lang="es-CL" sz="3600" b="1" dirty="0">
              <a:solidFill>
                <a:srgbClr val="FFFF00"/>
              </a:solidFill>
              <a:latin typeface="Lucida Fax" pitchFamily="18" charset="0"/>
            </a:endParaRPr>
          </a:p>
          <a:p>
            <a:endParaRPr lang="es-CL" sz="3600" b="1" dirty="0">
              <a:solidFill>
                <a:srgbClr val="FFFF00"/>
              </a:solidFill>
              <a:latin typeface="Lucida Fax" pitchFamily="18" charset="0"/>
            </a:endParaRPr>
          </a:p>
          <a:p>
            <a:endParaRPr lang="es-CL" sz="2400" b="1" dirty="0">
              <a:solidFill>
                <a:srgbClr val="FFFF00"/>
              </a:solidFill>
              <a:latin typeface="Lucida Fax" pitchFamily="18" charset="0"/>
            </a:endParaRPr>
          </a:p>
          <a:p>
            <a:endParaRPr lang="es-CL" sz="2400" b="1" dirty="0">
              <a:solidFill>
                <a:srgbClr val="FFFF00"/>
              </a:solidFill>
              <a:latin typeface="Lucida Fax" pitchFamily="18" charset="0"/>
            </a:endParaRPr>
          </a:p>
          <a:p>
            <a:endParaRPr lang="es-CL" sz="2400" b="1" dirty="0" smtClean="0">
              <a:solidFill>
                <a:srgbClr val="FFFF00"/>
              </a:solidFill>
              <a:latin typeface="Lucida Fax" pitchFamily="18" charset="0"/>
            </a:endParaRPr>
          </a:p>
        </p:txBody>
      </p:sp>
    </p:spTree>
    <p:extLst>
      <p:ext uri="{BB962C8B-B14F-4D97-AF65-F5344CB8AC3E}">
        <p14:creationId xmlns:p14="http://schemas.microsoft.com/office/powerpoint/2010/main" val="31230121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CuadroTexto"/>
          <p:cNvSpPr txBox="1"/>
          <p:nvPr/>
        </p:nvSpPr>
        <p:spPr>
          <a:xfrm>
            <a:off x="395536" y="476672"/>
            <a:ext cx="8424936" cy="4585871"/>
          </a:xfrm>
          <a:prstGeom prst="rect">
            <a:avLst/>
          </a:prstGeom>
          <a:noFill/>
        </p:spPr>
        <p:txBody>
          <a:bodyPr wrap="square" rtlCol="0">
            <a:spAutoFit/>
          </a:bodyPr>
          <a:lstStyle/>
          <a:p>
            <a:r>
              <a:rPr lang="es-CL" sz="2400" b="1" dirty="0">
                <a:solidFill>
                  <a:srgbClr val="FFFF00"/>
                </a:solidFill>
                <a:latin typeface="Lucida Fax" pitchFamily="18" charset="0"/>
              </a:rPr>
              <a:t> </a:t>
            </a:r>
            <a:r>
              <a:rPr lang="es-CL" sz="3600" b="1" dirty="0">
                <a:solidFill>
                  <a:srgbClr val="FFFF00"/>
                </a:solidFill>
                <a:latin typeface="Lucida Fax" pitchFamily="18" charset="0"/>
              </a:rPr>
              <a:t>VIII.- LEY NUM. 20.001 </a:t>
            </a:r>
            <a:endParaRPr lang="es-CL" sz="3600" b="1" dirty="0" smtClean="0">
              <a:solidFill>
                <a:srgbClr val="FFFF00"/>
              </a:solidFill>
              <a:latin typeface="Lucida Fax" pitchFamily="18" charset="0"/>
            </a:endParaRPr>
          </a:p>
          <a:p>
            <a:endParaRPr lang="es-CL" sz="3600" b="1" dirty="0">
              <a:solidFill>
                <a:srgbClr val="FFFF00"/>
              </a:solidFill>
              <a:latin typeface="Lucida Fax" pitchFamily="18" charset="0"/>
            </a:endParaRPr>
          </a:p>
          <a:p>
            <a:r>
              <a:rPr lang="es-CL" sz="2000" b="1" dirty="0" smtClean="0">
                <a:solidFill>
                  <a:srgbClr val="FFFF00"/>
                </a:solidFill>
                <a:latin typeface="Lucida Fax" pitchFamily="18" charset="0"/>
              </a:rPr>
              <a:t>INTRODUCE </a:t>
            </a:r>
            <a:r>
              <a:rPr lang="es-CL" sz="2000" b="1" dirty="0">
                <a:solidFill>
                  <a:srgbClr val="FFFF00"/>
                </a:solidFill>
                <a:latin typeface="Lucida Fax" pitchFamily="18" charset="0"/>
              </a:rPr>
              <a:t>MODIFICACIONES EN EL REGLAMENTO PARA LA APLICACIÓN DE LA LEY N° 20.001, QUE REGULA EL PESO MÁXIMO DE CARGA HUMANA, CONTENIDO EN EL DECRETO SUPREMO N° 63, DE 2005, DEL MINISTERIO DEL TRABAJO Y PREVISIÓN </a:t>
            </a:r>
            <a:r>
              <a:rPr lang="es-CL" sz="2000" b="1" dirty="0" smtClean="0">
                <a:solidFill>
                  <a:srgbClr val="FFFF00"/>
                </a:solidFill>
                <a:latin typeface="Lucida Fax" pitchFamily="18" charset="0"/>
              </a:rPr>
              <a:t>SOCIAL.</a:t>
            </a:r>
            <a:endParaRPr lang="es-CL" sz="2000" b="1" dirty="0">
              <a:solidFill>
                <a:srgbClr val="FFFF00"/>
              </a:solidFill>
              <a:latin typeface="Lucida Fax" pitchFamily="18" charset="0"/>
            </a:endParaRPr>
          </a:p>
          <a:p>
            <a:r>
              <a:rPr lang="es-CL" sz="2400" b="1" dirty="0">
                <a:solidFill>
                  <a:srgbClr val="FFFF00"/>
                </a:solidFill>
                <a:latin typeface="Lucida Fax" pitchFamily="18" charset="0"/>
              </a:rPr>
              <a:t> </a:t>
            </a:r>
          </a:p>
          <a:p>
            <a:r>
              <a:rPr lang="es-CL" sz="2400" dirty="0">
                <a:solidFill>
                  <a:srgbClr val="FFFF00"/>
                </a:solidFill>
                <a:latin typeface="Lucida Fax" pitchFamily="18" charset="0"/>
              </a:rPr>
              <a:t>     </a:t>
            </a:r>
            <a:r>
              <a:rPr lang="es-CL" sz="2400" b="1" dirty="0">
                <a:solidFill>
                  <a:srgbClr val="FFFF00"/>
                </a:solidFill>
                <a:latin typeface="Lucida Fax" pitchFamily="18" charset="0"/>
              </a:rPr>
              <a:t>Núm. 48.- </a:t>
            </a:r>
            <a:r>
              <a:rPr lang="es-CL" sz="2400" dirty="0">
                <a:solidFill>
                  <a:srgbClr val="FFFF00"/>
                </a:solidFill>
                <a:latin typeface="Lucida Fax" pitchFamily="18" charset="0"/>
              </a:rPr>
              <a:t>Santiago, 6 de septiembre de 2017</a:t>
            </a:r>
            <a:r>
              <a:rPr lang="es-CL" sz="2400" dirty="0" smtClean="0">
                <a:solidFill>
                  <a:srgbClr val="FFFF00"/>
                </a:solidFill>
                <a:latin typeface="Lucida Fax" pitchFamily="18" charset="0"/>
              </a:rPr>
              <a:t>.</a:t>
            </a:r>
          </a:p>
          <a:p>
            <a:endParaRPr lang="es-CL" sz="2400" dirty="0">
              <a:solidFill>
                <a:srgbClr val="FFFF00"/>
              </a:solidFill>
              <a:latin typeface="Lucida Fax" pitchFamily="18" charset="0"/>
            </a:endParaRPr>
          </a:p>
          <a:p>
            <a:r>
              <a:rPr lang="es-CL" sz="2400" b="1" dirty="0" smtClean="0">
                <a:solidFill>
                  <a:srgbClr val="FFFF00"/>
                </a:solidFill>
                <a:latin typeface="Lucida Fax" pitchFamily="18" charset="0"/>
              </a:rPr>
              <a:t>Este Decreto agrega dos cosas importantes a las modificaciones:</a:t>
            </a:r>
            <a:endParaRPr lang="es-ES" sz="2400" b="1" dirty="0">
              <a:solidFill>
                <a:srgbClr val="FFFF00"/>
              </a:solidFill>
              <a:latin typeface="Lucida Fax" pitchFamily="18" charset="0"/>
            </a:endParaRPr>
          </a:p>
        </p:txBody>
      </p:sp>
    </p:spTree>
    <p:extLst>
      <p:ext uri="{BB962C8B-B14F-4D97-AF65-F5344CB8AC3E}">
        <p14:creationId xmlns:p14="http://schemas.microsoft.com/office/powerpoint/2010/main" val="18886884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Rectángulo"/>
          <p:cNvSpPr/>
          <p:nvPr/>
        </p:nvSpPr>
        <p:spPr>
          <a:xfrm>
            <a:off x="601153" y="332656"/>
            <a:ext cx="7920880" cy="5324535"/>
          </a:xfrm>
          <a:prstGeom prst="rect">
            <a:avLst/>
          </a:prstGeom>
        </p:spPr>
        <p:txBody>
          <a:bodyPr wrap="square">
            <a:spAutoFit/>
          </a:bodyPr>
          <a:lstStyle/>
          <a:p>
            <a:r>
              <a:rPr lang="es-CL" sz="2800" b="1" dirty="0" smtClean="0">
                <a:solidFill>
                  <a:srgbClr val="FFFF00"/>
                </a:solidFill>
              </a:rPr>
              <a:t>DEFINICI</a:t>
            </a:r>
            <a:r>
              <a:rPr lang="es-419" sz="2800" b="1" dirty="0" smtClean="0">
                <a:solidFill>
                  <a:srgbClr val="FFFF00"/>
                </a:solidFill>
              </a:rPr>
              <a:t>Ó</a:t>
            </a:r>
            <a:r>
              <a:rPr lang="es-CL" sz="2800" b="1" dirty="0" smtClean="0">
                <a:solidFill>
                  <a:srgbClr val="FFFF00"/>
                </a:solidFill>
              </a:rPr>
              <a:t>N DE MANEJO MANUAL INEVITABLE:</a:t>
            </a:r>
          </a:p>
          <a:p>
            <a:endParaRPr lang="es-CL" sz="2400" b="1" dirty="0">
              <a:solidFill>
                <a:srgbClr val="FFFF00"/>
              </a:solidFill>
              <a:latin typeface="Lucida Fax" pitchFamily="18" charset="0"/>
            </a:endParaRPr>
          </a:p>
          <a:p>
            <a:r>
              <a:rPr lang="es-CL" sz="2400" b="1" dirty="0" smtClean="0">
                <a:solidFill>
                  <a:srgbClr val="FFFF00"/>
                </a:solidFill>
                <a:latin typeface="Lucida Fax" pitchFamily="18" charset="0"/>
              </a:rPr>
              <a:t>q</a:t>
            </a:r>
            <a:r>
              <a:rPr lang="es-CL" sz="2400" b="1" dirty="0">
                <a:solidFill>
                  <a:srgbClr val="FFFF00"/>
                </a:solidFill>
                <a:latin typeface="Lucida Fax" pitchFamily="18" charset="0"/>
              </a:rPr>
              <a:t>) "Manejo o manipulación manual inevitable de carga": </a:t>
            </a:r>
            <a:endParaRPr lang="es-CL" sz="2400" b="1" dirty="0" smtClean="0">
              <a:solidFill>
                <a:srgbClr val="FFFF00"/>
              </a:solidFill>
              <a:latin typeface="Lucida Fax" pitchFamily="18" charset="0"/>
            </a:endParaRPr>
          </a:p>
          <a:p>
            <a:endParaRPr lang="es-CL" sz="2400" b="1" dirty="0">
              <a:solidFill>
                <a:srgbClr val="FFFF00"/>
              </a:solidFill>
              <a:latin typeface="Lucida Fax" pitchFamily="18" charset="0"/>
            </a:endParaRPr>
          </a:p>
          <a:p>
            <a:r>
              <a:rPr lang="es-CL" sz="2400" b="1" dirty="0" smtClean="0">
                <a:solidFill>
                  <a:srgbClr val="FFFF00"/>
                </a:solidFill>
                <a:latin typeface="Lucida Fax" pitchFamily="18" charset="0"/>
              </a:rPr>
              <a:t>              es </a:t>
            </a:r>
            <a:r>
              <a:rPr lang="es-CL" sz="2400" b="1" dirty="0">
                <a:solidFill>
                  <a:srgbClr val="FFFF00"/>
                </a:solidFill>
                <a:latin typeface="Lucida Fax" pitchFamily="18" charset="0"/>
              </a:rPr>
              <a:t>aquella labor en que las características del proceso productivo no permiten al empleador, utilizar medios o ayudas mecánicas que impidan la exposición del trabajador al riesgo de manejo o manipulación manual de carga</a:t>
            </a:r>
            <a:r>
              <a:rPr lang="es-CL" sz="2400" b="1" dirty="0" smtClean="0">
                <a:solidFill>
                  <a:srgbClr val="FFFF00"/>
                </a:solidFill>
                <a:latin typeface="Lucida Fax" pitchFamily="18" charset="0"/>
              </a:rPr>
              <a:t>;«</a:t>
            </a:r>
          </a:p>
          <a:p>
            <a:endParaRPr lang="es-CL" sz="2400" b="1" dirty="0">
              <a:solidFill>
                <a:srgbClr val="FFFF00"/>
              </a:solidFill>
              <a:latin typeface="Lucida Fax" pitchFamily="18" charset="0"/>
            </a:endParaRPr>
          </a:p>
          <a:p>
            <a:endParaRPr lang="es-CL" sz="2400" b="1" dirty="0" smtClean="0">
              <a:solidFill>
                <a:srgbClr val="FFFF00"/>
              </a:solidFill>
              <a:latin typeface="Lucida Fax" pitchFamily="18" charset="0"/>
            </a:endParaRPr>
          </a:p>
          <a:p>
            <a:r>
              <a:rPr lang="es-CL" sz="2400" b="1" dirty="0">
                <a:solidFill>
                  <a:srgbClr val="FFFF00"/>
                </a:solidFill>
                <a:latin typeface="Lucida Fax" pitchFamily="18" charset="0"/>
              </a:rPr>
              <a:t> </a:t>
            </a:r>
            <a:r>
              <a:rPr lang="es-CL" sz="2400" b="1" dirty="0" smtClean="0">
                <a:solidFill>
                  <a:srgbClr val="FFFF00"/>
                </a:solidFill>
                <a:latin typeface="Lucida Fax" pitchFamily="18" charset="0"/>
              </a:rPr>
              <a:t>                                        ----</a:t>
            </a:r>
            <a:r>
              <a:rPr lang="es-CL" sz="2400" b="1" dirty="0" smtClean="0">
                <a:solidFill>
                  <a:srgbClr val="FFFF00"/>
                </a:solidFill>
                <a:latin typeface="Lucida Fax" pitchFamily="18" charset="0"/>
                <a:sym typeface="Wingdings" pitchFamily="2" charset="2"/>
              </a:rPr>
              <a:t></a:t>
            </a:r>
            <a:endParaRPr lang="es-ES" sz="2400" b="1" dirty="0">
              <a:solidFill>
                <a:srgbClr val="FFFF00"/>
              </a:solidFill>
              <a:latin typeface="Lucida Fax" pitchFamily="18" charset="0"/>
            </a:endParaRPr>
          </a:p>
        </p:txBody>
      </p:sp>
    </p:spTree>
    <p:extLst>
      <p:ext uri="{BB962C8B-B14F-4D97-AF65-F5344CB8AC3E}">
        <p14:creationId xmlns:p14="http://schemas.microsoft.com/office/powerpoint/2010/main" val="13372183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Rectángulo"/>
          <p:cNvSpPr/>
          <p:nvPr/>
        </p:nvSpPr>
        <p:spPr>
          <a:xfrm>
            <a:off x="287524" y="548680"/>
            <a:ext cx="8568952" cy="5878532"/>
          </a:xfrm>
          <a:prstGeom prst="rect">
            <a:avLst/>
          </a:prstGeom>
        </p:spPr>
        <p:txBody>
          <a:bodyPr wrap="square">
            <a:spAutoFit/>
          </a:bodyPr>
          <a:lstStyle/>
          <a:p>
            <a:r>
              <a:rPr lang="es-CL" dirty="0"/>
              <a:t>"</a:t>
            </a:r>
            <a:r>
              <a:rPr lang="es-CL" sz="3200" b="1" dirty="0">
                <a:solidFill>
                  <a:srgbClr val="FFFF00"/>
                </a:solidFill>
                <a:latin typeface="Lucida Fax" pitchFamily="18" charset="0"/>
              </a:rPr>
              <a:t>Artículo 7°.- El empleador es responsable de la gestión de los riesgos a que se refiere el presente Reglamento, </a:t>
            </a:r>
            <a:endParaRPr lang="es-CL" sz="3200" b="1" dirty="0" smtClean="0">
              <a:solidFill>
                <a:srgbClr val="FFFF00"/>
              </a:solidFill>
              <a:latin typeface="Lucida Fax" pitchFamily="18" charset="0"/>
            </a:endParaRPr>
          </a:p>
          <a:p>
            <a:endParaRPr lang="es-CL" sz="3200" b="1" dirty="0">
              <a:solidFill>
                <a:srgbClr val="FFFF00"/>
              </a:solidFill>
              <a:latin typeface="Lucida Fax" pitchFamily="18" charset="0"/>
            </a:endParaRPr>
          </a:p>
          <a:p>
            <a:r>
              <a:rPr lang="es-CL" sz="2400" b="1" dirty="0" smtClean="0">
                <a:solidFill>
                  <a:srgbClr val="FFFF00"/>
                </a:solidFill>
                <a:latin typeface="Lucida Fax" pitchFamily="18" charset="0"/>
              </a:rPr>
              <a:t>para </a:t>
            </a:r>
            <a:r>
              <a:rPr lang="es-CL" sz="2400" b="1" dirty="0">
                <a:solidFill>
                  <a:srgbClr val="FFFF00"/>
                </a:solidFill>
                <a:latin typeface="Lucida Fax" pitchFamily="18" charset="0"/>
              </a:rPr>
              <a:t>lo cual deberá procurar que en la organización de la faena se utilicen los medios adecuados, a fin de evitar el manejo o manipulación manual de carga por el trabajador, como lo son la automatización o cambios de los procesos productivos, así como el uso de ayudas mecánicas. Para estos efectos se considerarán ayudas mecánicas las siguientes:".</a:t>
            </a:r>
          </a:p>
          <a:p>
            <a:r>
              <a:rPr lang="es-CL" sz="2400" b="1" dirty="0">
                <a:solidFill>
                  <a:srgbClr val="FFFF00"/>
                </a:solidFill>
                <a:latin typeface="Lucida Fax" pitchFamily="18" charset="0"/>
              </a:rPr>
              <a:t> </a:t>
            </a:r>
            <a:endParaRPr lang="es-ES" sz="2400" b="1" dirty="0">
              <a:solidFill>
                <a:srgbClr val="FFFF00"/>
              </a:solidFill>
              <a:latin typeface="Lucida Fax" pitchFamily="18" charset="0"/>
            </a:endParaRPr>
          </a:p>
        </p:txBody>
      </p:sp>
    </p:spTree>
    <p:extLst>
      <p:ext uri="{BB962C8B-B14F-4D97-AF65-F5344CB8AC3E}">
        <p14:creationId xmlns:p14="http://schemas.microsoft.com/office/powerpoint/2010/main" val="17026149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Rectángulo"/>
          <p:cNvSpPr/>
          <p:nvPr/>
        </p:nvSpPr>
        <p:spPr>
          <a:xfrm>
            <a:off x="323528" y="260648"/>
            <a:ext cx="8496944" cy="3785652"/>
          </a:xfrm>
          <a:prstGeom prst="rect">
            <a:avLst/>
          </a:prstGeom>
        </p:spPr>
        <p:txBody>
          <a:bodyPr wrap="square">
            <a:spAutoFit/>
          </a:bodyPr>
          <a:lstStyle/>
          <a:p>
            <a:r>
              <a:rPr lang="es-CL" sz="2400" b="1" dirty="0">
                <a:solidFill>
                  <a:srgbClr val="FFFF00"/>
                </a:solidFill>
                <a:latin typeface="Lucida Fax" pitchFamily="18" charset="0"/>
              </a:rPr>
              <a:t>6.1 </a:t>
            </a:r>
            <a:r>
              <a:rPr lang="es-CL" sz="2400" b="1" dirty="0" err="1">
                <a:solidFill>
                  <a:srgbClr val="FFFF00"/>
                </a:solidFill>
                <a:latin typeface="Lucida Fax" pitchFamily="18" charset="0"/>
              </a:rPr>
              <a:t>Reemplázase</a:t>
            </a:r>
            <a:r>
              <a:rPr lang="es-CL" sz="2400" b="1" dirty="0">
                <a:solidFill>
                  <a:srgbClr val="FFFF00"/>
                </a:solidFill>
                <a:latin typeface="Lucida Fax" pitchFamily="18" charset="0"/>
              </a:rPr>
              <a:t> el inciso primero del artículo 10°, por el siguiente:</a:t>
            </a:r>
          </a:p>
          <a:p>
            <a:r>
              <a:rPr lang="es-CL" sz="2400" b="1" dirty="0">
                <a:solidFill>
                  <a:srgbClr val="FFFF00"/>
                </a:solidFill>
                <a:latin typeface="Lucida Fax" pitchFamily="18" charset="0"/>
              </a:rPr>
              <a:t> </a:t>
            </a:r>
          </a:p>
          <a:p>
            <a:r>
              <a:rPr lang="es-CL" sz="2400" b="1" dirty="0">
                <a:solidFill>
                  <a:srgbClr val="FFFF00"/>
                </a:solidFill>
                <a:latin typeface="Lucida Fax" pitchFamily="18" charset="0"/>
              </a:rPr>
              <a:t>     "Con el objeto de prevenir daños a la salud o a las condiciones físicas de los trabajadores, derivados del manejo o manipulación manual de carga cuando éste ha sido inevitable, así como para dar cumplimiento a los límites de carga humana establecidos en los artículos 2 y 3 de este Reglamento, </a:t>
            </a:r>
            <a:r>
              <a:rPr lang="es-CL" sz="2400" b="1" dirty="0" smtClean="0">
                <a:solidFill>
                  <a:srgbClr val="FFFF00"/>
                </a:solidFill>
                <a:latin typeface="Lucida Fax" pitchFamily="18" charset="0"/>
              </a:rPr>
              <a:t>---</a:t>
            </a:r>
            <a:r>
              <a:rPr lang="es-CL" sz="2400" b="1" dirty="0" smtClean="0">
                <a:solidFill>
                  <a:srgbClr val="FFFF00"/>
                </a:solidFill>
                <a:latin typeface="Lucida Fax" pitchFamily="18" charset="0"/>
                <a:sym typeface="Wingdings" pitchFamily="2" charset="2"/>
              </a:rPr>
              <a:t></a:t>
            </a:r>
            <a:endParaRPr lang="es-ES" sz="2400" b="1" dirty="0">
              <a:solidFill>
                <a:srgbClr val="FFFF00"/>
              </a:solidFill>
              <a:latin typeface="Lucida Fax" pitchFamily="18" charset="0"/>
            </a:endParaRPr>
          </a:p>
        </p:txBody>
      </p:sp>
    </p:spTree>
    <p:extLst>
      <p:ext uri="{BB962C8B-B14F-4D97-AF65-F5344CB8AC3E}">
        <p14:creationId xmlns:p14="http://schemas.microsoft.com/office/powerpoint/2010/main" val="8163426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Rectángulo"/>
          <p:cNvSpPr/>
          <p:nvPr/>
        </p:nvSpPr>
        <p:spPr>
          <a:xfrm>
            <a:off x="323528" y="260648"/>
            <a:ext cx="8496944" cy="4524315"/>
          </a:xfrm>
          <a:prstGeom prst="rect">
            <a:avLst/>
          </a:prstGeom>
        </p:spPr>
        <p:txBody>
          <a:bodyPr wrap="square">
            <a:spAutoFit/>
          </a:bodyPr>
          <a:lstStyle/>
          <a:p>
            <a:r>
              <a:rPr lang="es-CL" sz="2400" b="1" dirty="0">
                <a:solidFill>
                  <a:srgbClr val="FFFF00"/>
                </a:solidFill>
                <a:latin typeface="Lucida Fax" pitchFamily="18" charset="0"/>
              </a:rPr>
              <a:t>6.1 </a:t>
            </a:r>
            <a:r>
              <a:rPr lang="es-CL" sz="2400" b="1" dirty="0" err="1">
                <a:solidFill>
                  <a:srgbClr val="FFFF00"/>
                </a:solidFill>
                <a:latin typeface="Lucida Fax" pitchFamily="18" charset="0"/>
              </a:rPr>
              <a:t>Reemplázase</a:t>
            </a:r>
            <a:r>
              <a:rPr lang="es-CL" sz="2400" b="1" dirty="0">
                <a:solidFill>
                  <a:srgbClr val="FFFF00"/>
                </a:solidFill>
                <a:latin typeface="Lucida Fax" pitchFamily="18" charset="0"/>
              </a:rPr>
              <a:t> el inciso primero del artículo 10°, por el siguiente:</a:t>
            </a:r>
          </a:p>
          <a:p>
            <a:r>
              <a:rPr lang="es-CL" sz="2400" b="1" dirty="0">
                <a:solidFill>
                  <a:srgbClr val="FFFF00"/>
                </a:solidFill>
                <a:latin typeface="Lucida Fax" pitchFamily="18" charset="0"/>
              </a:rPr>
              <a:t> </a:t>
            </a:r>
          </a:p>
          <a:p>
            <a:r>
              <a:rPr lang="es-CL" sz="2400" b="1" dirty="0" smtClean="0">
                <a:solidFill>
                  <a:srgbClr val="FFFF00"/>
                </a:solidFill>
                <a:latin typeface="Lucida Fax" pitchFamily="18" charset="0"/>
              </a:rPr>
              <a:t>, ---</a:t>
            </a:r>
            <a:r>
              <a:rPr lang="es-CL" sz="2400" b="1" dirty="0" smtClean="0">
                <a:solidFill>
                  <a:srgbClr val="FFFF00"/>
                </a:solidFill>
                <a:latin typeface="Lucida Fax" pitchFamily="18" charset="0"/>
                <a:sym typeface="Wingdings" pitchFamily="2" charset="2"/>
              </a:rPr>
              <a:t> </a:t>
            </a:r>
            <a:r>
              <a:rPr lang="es-CL" sz="3200" b="1" dirty="0" smtClean="0">
                <a:solidFill>
                  <a:srgbClr val="FFFF00"/>
                </a:solidFill>
                <a:latin typeface="Lucida Fax" pitchFamily="18" charset="0"/>
              </a:rPr>
              <a:t>el </a:t>
            </a:r>
            <a:r>
              <a:rPr lang="es-CL" sz="3200" b="1" dirty="0">
                <a:solidFill>
                  <a:srgbClr val="FFFF00"/>
                </a:solidFill>
                <a:latin typeface="Lucida Fax" pitchFamily="18" charset="0"/>
              </a:rPr>
              <a:t>empleador deberá evaluar los riesgos a los que expone a los trabajadores durante la faena</a:t>
            </a:r>
            <a:r>
              <a:rPr lang="es-CL" sz="2400" b="1" dirty="0">
                <a:solidFill>
                  <a:srgbClr val="FFFF00"/>
                </a:solidFill>
                <a:latin typeface="Lucida Fax" pitchFamily="18" charset="0"/>
              </a:rPr>
              <a:t>, conforme a los criterios establecidos en el presente Reglamento y en su Guía Técnica para la Evaluación y Control de los Riesgos Asociados al Manejo o Manipulación Manual de Carga.";</a:t>
            </a:r>
          </a:p>
          <a:p>
            <a:r>
              <a:rPr lang="es-CL" sz="2400" b="1" dirty="0">
                <a:solidFill>
                  <a:srgbClr val="FFFF00"/>
                </a:solidFill>
                <a:latin typeface="Lucida Fax" pitchFamily="18" charset="0"/>
              </a:rPr>
              <a:t> </a:t>
            </a:r>
            <a:endParaRPr lang="es-ES" sz="2400" b="1" dirty="0">
              <a:solidFill>
                <a:srgbClr val="FFFF00"/>
              </a:solidFill>
              <a:latin typeface="Lucida Fax" pitchFamily="18" charset="0"/>
            </a:endParaRPr>
          </a:p>
        </p:txBody>
      </p:sp>
    </p:spTree>
    <p:extLst>
      <p:ext uri="{BB962C8B-B14F-4D97-AF65-F5344CB8AC3E}">
        <p14:creationId xmlns:p14="http://schemas.microsoft.com/office/powerpoint/2010/main" val="4246361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251520" y="692696"/>
            <a:ext cx="8712968" cy="4524315"/>
          </a:xfrm>
          <a:prstGeom prst="rect">
            <a:avLst/>
          </a:prstGeom>
          <a:noFill/>
          <a:ln w="76200">
            <a:solidFill>
              <a:srgbClr val="FFFF00"/>
            </a:solidFill>
          </a:ln>
        </p:spPr>
        <p:txBody>
          <a:bodyPr wrap="square" rtlCol="0">
            <a:spAutoFit/>
          </a:bodyPr>
          <a:lstStyle/>
          <a:p>
            <a:r>
              <a:rPr lang="es-CL" sz="2400" dirty="0" smtClean="0">
                <a:solidFill>
                  <a:srgbClr val="FFFF00"/>
                </a:solidFill>
                <a:latin typeface="Lucida Fax" pitchFamily="18" charset="0"/>
              </a:rPr>
              <a:t> </a:t>
            </a:r>
            <a:r>
              <a:rPr lang="es-CL" sz="2400" dirty="0" smtClean="0">
                <a:solidFill>
                  <a:srgbClr val="FFFF00"/>
                </a:solidFill>
                <a:latin typeface="Lucida Fax" pitchFamily="18" charset="0"/>
              </a:rPr>
              <a:t>C</a:t>
            </a:r>
            <a:r>
              <a:rPr lang="es-CL" sz="2400" b="1" dirty="0" smtClean="0">
                <a:solidFill>
                  <a:srgbClr val="FFFF00"/>
                </a:solidFill>
                <a:latin typeface="Lucida Fax" pitchFamily="18" charset="0"/>
              </a:rPr>
              <a:t>alificar </a:t>
            </a:r>
            <a:r>
              <a:rPr lang="es-CL" sz="2400" b="1" dirty="0" smtClean="0">
                <a:solidFill>
                  <a:srgbClr val="FFFF00"/>
                </a:solidFill>
                <a:latin typeface="Lucida Fax" pitchFamily="18" charset="0"/>
              </a:rPr>
              <a:t>y </a:t>
            </a:r>
            <a:r>
              <a:rPr lang="es-CL" sz="2400" b="1" dirty="0" smtClean="0">
                <a:solidFill>
                  <a:srgbClr val="FFFF00"/>
                </a:solidFill>
                <a:latin typeface="Lucida Fax" pitchFamily="18" charset="0"/>
              </a:rPr>
              <a:t>Tipifica,  </a:t>
            </a:r>
            <a:r>
              <a:rPr lang="es-CL" sz="2400" b="1" dirty="0" smtClean="0">
                <a:solidFill>
                  <a:srgbClr val="FFFF00"/>
                </a:solidFill>
                <a:latin typeface="Lucida Fax" pitchFamily="18" charset="0"/>
              </a:rPr>
              <a:t>la Subsecretaría de Previsión </a:t>
            </a:r>
            <a:r>
              <a:rPr lang="es-CL" sz="2400" b="1" dirty="0" smtClean="0">
                <a:solidFill>
                  <a:srgbClr val="FFFF00"/>
                </a:solidFill>
                <a:latin typeface="Lucida Fax" pitchFamily="18" charset="0"/>
              </a:rPr>
              <a:t>Social; </a:t>
            </a:r>
          </a:p>
          <a:p>
            <a:r>
              <a:rPr lang="es-CL" sz="2400" b="1" dirty="0" smtClean="0">
                <a:solidFill>
                  <a:srgbClr val="FFFF00"/>
                </a:solidFill>
                <a:latin typeface="Lucida Fax" pitchFamily="18" charset="0"/>
              </a:rPr>
              <a:t>con </a:t>
            </a:r>
            <a:r>
              <a:rPr lang="es-CL" sz="2400" b="1" dirty="0" smtClean="0">
                <a:solidFill>
                  <a:srgbClr val="FFFF00"/>
                </a:solidFill>
                <a:latin typeface="Lucida Fax" pitchFamily="18" charset="0"/>
              </a:rPr>
              <a:t>la Comisión Ergonómica Nacional (CEN). </a:t>
            </a:r>
          </a:p>
          <a:p>
            <a:endParaRPr lang="es-CL" sz="2400" b="1" dirty="0">
              <a:solidFill>
                <a:srgbClr val="FFFF00"/>
              </a:solidFill>
              <a:latin typeface="Lucida Fax" pitchFamily="18" charset="0"/>
            </a:endParaRPr>
          </a:p>
          <a:p>
            <a:r>
              <a:rPr lang="es-CL" sz="2400" b="1" dirty="0" smtClean="0">
                <a:solidFill>
                  <a:srgbClr val="FFFF00"/>
                </a:solidFill>
                <a:latin typeface="Lucida Fax" pitchFamily="18" charset="0"/>
              </a:rPr>
              <a:t>La CEN: formada por miembros del Gobierno, médicos fisiatras, integrantes de la Confederación de la Producción y del Comercio, especialistas en prevención de riesgos, ingenieros, representantes de los trabajadores y expertos en el área de la ergonomía, </a:t>
            </a:r>
          </a:p>
          <a:p>
            <a:r>
              <a:rPr lang="es-CL" sz="2400" b="1" dirty="0">
                <a:solidFill>
                  <a:srgbClr val="FFFF00"/>
                </a:solidFill>
                <a:latin typeface="Lucida Fax" pitchFamily="18" charset="0"/>
              </a:rPr>
              <a:t> </a:t>
            </a:r>
            <a:r>
              <a:rPr lang="es-CL" sz="2400" b="1" dirty="0" smtClean="0">
                <a:solidFill>
                  <a:srgbClr val="FFFF00"/>
                </a:solidFill>
                <a:latin typeface="Lucida Fax" pitchFamily="18" charset="0"/>
              </a:rPr>
              <a:t>                que estudia los problemas de adaptación entre hombre y máquina. (ERGONOMÍA).</a:t>
            </a:r>
            <a:endParaRPr lang="es-ES" sz="2400" b="1" dirty="0">
              <a:solidFill>
                <a:srgbClr val="FFFF00"/>
              </a:solidFill>
              <a:latin typeface="Lucida Fax" pitchFamily="18" charset="0"/>
            </a:endParaRPr>
          </a:p>
        </p:txBody>
      </p:sp>
    </p:spTree>
    <p:extLst>
      <p:ext uri="{BB962C8B-B14F-4D97-AF65-F5344CB8AC3E}">
        <p14:creationId xmlns:p14="http://schemas.microsoft.com/office/powerpoint/2010/main" val="400153280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899592" y="908720"/>
            <a:ext cx="7416824" cy="2677656"/>
          </a:xfrm>
          <a:prstGeom prst="rect">
            <a:avLst/>
          </a:prstGeom>
          <a:noFill/>
        </p:spPr>
        <p:txBody>
          <a:bodyPr wrap="square" rtlCol="0">
            <a:spAutoFit/>
          </a:bodyPr>
          <a:lstStyle/>
          <a:p>
            <a:r>
              <a:rPr lang="es-419" sz="2400" b="1" dirty="0" smtClean="0">
                <a:solidFill>
                  <a:srgbClr val="FFFF00"/>
                </a:solidFill>
                <a:latin typeface="Lucida Fax" pitchFamily="18" charset="0"/>
              </a:rPr>
              <a:t>PARA FINALIZAR, DIGAMOS,</a:t>
            </a:r>
          </a:p>
          <a:p>
            <a:r>
              <a:rPr lang="es-419" sz="2400" b="1" dirty="0" smtClean="0">
                <a:solidFill>
                  <a:srgbClr val="FFFF00"/>
                </a:solidFill>
                <a:latin typeface="Lucida Fax" pitchFamily="18" charset="0"/>
              </a:rPr>
              <a:t>QUE EN ESTE EVENTO EMERGEN TODAS LAS RESPONSABILIDADES DEL EMPLEADOR, EN RELACIÓN AL TRABAJADOR DAÑADO, CONFORME AL ART. 69 DE LA LEY 16744:</a:t>
            </a:r>
          </a:p>
          <a:p>
            <a:r>
              <a:rPr lang="es-419" sz="2400" b="1" dirty="0" smtClean="0">
                <a:solidFill>
                  <a:srgbClr val="FFFF00"/>
                </a:solidFill>
                <a:latin typeface="Lucida Fax" pitchFamily="18" charset="0"/>
              </a:rPr>
              <a:t>ACCIONES PENALES, CIVILES Y ADMINISTRATIVAS.</a:t>
            </a:r>
            <a:endParaRPr lang="es-ES" sz="2400" b="1" dirty="0">
              <a:solidFill>
                <a:srgbClr val="FFFF00"/>
              </a:solidFill>
              <a:latin typeface="Lucida Fax" pitchFamily="18" charset="0"/>
            </a:endParaRPr>
          </a:p>
        </p:txBody>
      </p:sp>
    </p:spTree>
    <p:extLst>
      <p:ext uri="{BB962C8B-B14F-4D97-AF65-F5344CB8AC3E}">
        <p14:creationId xmlns:p14="http://schemas.microsoft.com/office/powerpoint/2010/main" val="1255402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540087" y="332656"/>
            <a:ext cx="7704856" cy="3416320"/>
          </a:xfrm>
          <a:prstGeom prst="rect">
            <a:avLst/>
          </a:prstGeom>
          <a:noFill/>
          <a:ln w="76200">
            <a:solidFill>
              <a:srgbClr val="FFFF00"/>
            </a:solidFill>
          </a:ln>
        </p:spPr>
        <p:txBody>
          <a:bodyPr wrap="square" rtlCol="0">
            <a:spAutoFit/>
          </a:bodyPr>
          <a:lstStyle/>
          <a:p>
            <a:endParaRPr lang="es-CL" sz="2400" b="1" dirty="0" smtClean="0">
              <a:solidFill>
                <a:srgbClr val="FFFF00"/>
              </a:solidFill>
              <a:latin typeface="Lucida Fax" pitchFamily="18" charset="0"/>
            </a:endParaRPr>
          </a:p>
          <a:p>
            <a:r>
              <a:rPr lang="es-CL" sz="2400" b="1" dirty="0" smtClean="0">
                <a:solidFill>
                  <a:srgbClr val="FFFF00"/>
                </a:solidFill>
                <a:latin typeface="Lucida Fax" pitchFamily="18" charset="0"/>
              </a:rPr>
              <a:t>El </a:t>
            </a:r>
            <a:r>
              <a:rPr lang="es-CL" sz="2400" b="1" dirty="0" smtClean="0">
                <a:solidFill>
                  <a:srgbClr val="FFFF00"/>
                </a:solidFill>
                <a:latin typeface="Lucida Fax" pitchFamily="18" charset="0"/>
              </a:rPr>
              <a:t>área de las minas, petróleo y </a:t>
            </a:r>
            <a:endParaRPr lang="es-CL" sz="2400" b="1" dirty="0" smtClean="0">
              <a:solidFill>
                <a:srgbClr val="FFFF00"/>
              </a:solidFill>
              <a:latin typeface="Lucida Fax" pitchFamily="18" charset="0"/>
            </a:endParaRPr>
          </a:p>
          <a:p>
            <a:r>
              <a:rPr lang="es-CL" sz="2400" b="1" dirty="0" smtClean="0">
                <a:solidFill>
                  <a:srgbClr val="FFFF00"/>
                </a:solidFill>
                <a:latin typeface="Lucida Fax" pitchFamily="18" charset="0"/>
              </a:rPr>
              <a:t>canteras </a:t>
            </a:r>
            <a:r>
              <a:rPr lang="es-CL" sz="2400" b="1" dirty="0" smtClean="0">
                <a:solidFill>
                  <a:srgbClr val="FFFF00"/>
                </a:solidFill>
                <a:latin typeface="Lucida Fax" pitchFamily="18" charset="0"/>
              </a:rPr>
              <a:t>es, lejos, la que más </a:t>
            </a:r>
            <a:endParaRPr lang="es-CL" sz="2400" b="1" dirty="0" smtClean="0">
              <a:solidFill>
                <a:srgbClr val="FFFF00"/>
              </a:solidFill>
              <a:latin typeface="Lucida Fax" pitchFamily="18" charset="0"/>
            </a:endParaRPr>
          </a:p>
          <a:p>
            <a:r>
              <a:rPr lang="es-CL" sz="2400" b="1" dirty="0" smtClean="0">
                <a:solidFill>
                  <a:srgbClr val="FFFF00"/>
                </a:solidFill>
                <a:latin typeface="Lucida Fax" pitchFamily="18" charset="0"/>
              </a:rPr>
              <a:t>puestos </a:t>
            </a:r>
            <a:r>
              <a:rPr lang="es-CL" sz="2400" b="1" dirty="0" smtClean="0">
                <a:solidFill>
                  <a:srgbClr val="FFFF00"/>
                </a:solidFill>
                <a:latin typeface="Lucida Fax" pitchFamily="18" charset="0"/>
              </a:rPr>
              <a:t>califica, </a:t>
            </a:r>
          </a:p>
          <a:p>
            <a:r>
              <a:rPr lang="es-CL" sz="2400" b="1" dirty="0" smtClean="0">
                <a:solidFill>
                  <a:srgbClr val="FFFF00"/>
                </a:solidFill>
                <a:latin typeface="Lucida Fax" pitchFamily="18" charset="0"/>
              </a:rPr>
              <a:t>con 898 especificaciones. </a:t>
            </a:r>
          </a:p>
          <a:p>
            <a:endParaRPr lang="es-CL" sz="2400" b="1" dirty="0">
              <a:solidFill>
                <a:srgbClr val="FFFF00"/>
              </a:solidFill>
              <a:latin typeface="Lucida Fax" pitchFamily="18" charset="0"/>
            </a:endParaRPr>
          </a:p>
          <a:p>
            <a:r>
              <a:rPr lang="es-CL" sz="2400" b="1" dirty="0" smtClean="0">
                <a:solidFill>
                  <a:srgbClr val="FFFF00"/>
                </a:solidFill>
                <a:latin typeface="Lucida Fax" pitchFamily="18" charset="0"/>
              </a:rPr>
              <a:t>Le sigue el rubro de la industria manufacturera, con 55 unidades. </a:t>
            </a:r>
          </a:p>
          <a:p>
            <a:endParaRPr lang="es-CL" sz="2400" b="1" dirty="0">
              <a:solidFill>
                <a:srgbClr val="FFFF00"/>
              </a:solidFill>
              <a:latin typeface="Lucida Fax" pitchFamily="18" charset="0"/>
            </a:endParaRPr>
          </a:p>
        </p:txBody>
      </p:sp>
    </p:spTree>
    <p:extLst>
      <p:ext uri="{BB962C8B-B14F-4D97-AF65-F5344CB8AC3E}">
        <p14:creationId xmlns:p14="http://schemas.microsoft.com/office/powerpoint/2010/main" val="3754951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Rectángulo"/>
          <p:cNvSpPr/>
          <p:nvPr/>
        </p:nvSpPr>
        <p:spPr>
          <a:xfrm>
            <a:off x="107504" y="188640"/>
            <a:ext cx="8928992" cy="4770537"/>
          </a:xfrm>
          <a:prstGeom prst="rect">
            <a:avLst/>
          </a:prstGeom>
        </p:spPr>
        <p:txBody>
          <a:bodyPr wrap="square">
            <a:spAutoFit/>
          </a:bodyPr>
          <a:lstStyle/>
          <a:p>
            <a:r>
              <a:rPr lang="es-CL" sz="4000" b="1" dirty="0" smtClean="0">
                <a:solidFill>
                  <a:srgbClr val="FFFF00"/>
                </a:solidFill>
                <a:latin typeface="Lucida Fax" pitchFamily="18" charset="0"/>
              </a:rPr>
              <a:t>¿CUAL ES EL MARCO JURÍDICO?</a:t>
            </a:r>
          </a:p>
          <a:p>
            <a:endParaRPr lang="es-CL" sz="2800" b="1" dirty="0" smtClean="0">
              <a:solidFill>
                <a:srgbClr val="FFFF00"/>
              </a:solidFill>
            </a:endParaRPr>
          </a:p>
          <a:p>
            <a:r>
              <a:rPr lang="es-CL" sz="3200" b="1" dirty="0" smtClean="0">
                <a:solidFill>
                  <a:srgbClr val="FFFF00"/>
                </a:solidFill>
              </a:rPr>
              <a:t>I.- CONSTITUCIÓN POLÍTICA  Y TRATADOS INTERNACIONALES OIT. </a:t>
            </a:r>
          </a:p>
          <a:p>
            <a:endParaRPr lang="es-CL" sz="3200" b="1" dirty="0" smtClean="0">
              <a:solidFill>
                <a:srgbClr val="FFFF00"/>
              </a:solidFill>
            </a:endParaRPr>
          </a:p>
          <a:p>
            <a:r>
              <a:rPr lang="es-CL" sz="2800" b="1" dirty="0" smtClean="0">
                <a:solidFill>
                  <a:srgbClr val="FFFF00"/>
                </a:solidFill>
              </a:rPr>
              <a:t> Garantías Constitucionales</a:t>
            </a:r>
            <a:r>
              <a:rPr lang="es-CL" sz="2800" b="1" dirty="0" smtClean="0">
                <a:solidFill>
                  <a:srgbClr val="FFFF00"/>
                </a:solidFill>
              </a:rPr>
              <a:t>:</a:t>
            </a:r>
          </a:p>
          <a:p>
            <a:endParaRPr lang="es-CL" sz="2800" b="1" dirty="0" smtClean="0">
              <a:solidFill>
                <a:srgbClr val="FFFF00"/>
              </a:solidFill>
            </a:endParaRPr>
          </a:p>
          <a:p>
            <a:r>
              <a:rPr lang="es-CL" sz="2800" b="1" dirty="0" smtClean="0">
                <a:solidFill>
                  <a:srgbClr val="FFFF00"/>
                </a:solidFill>
              </a:rPr>
              <a:t>19 Nº 1, Derecho a la Vida y la Integridad</a:t>
            </a:r>
            <a:r>
              <a:rPr lang="es-CL" sz="2800" b="1" dirty="0" smtClean="0">
                <a:solidFill>
                  <a:srgbClr val="FFFF00"/>
                </a:solidFill>
              </a:rPr>
              <a:t>.</a:t>
            </a:r>
          </a:p>
          <a:p>
            <a:endParaRPr lang="es-CL" sz="2800" b="1" dirty="0" smtClean="0">
              <a:solidFill>
                <a:srgbClr val="FFFF00"/>
              </a:solidFill>
            </a:endParaRPr>
          </a:p>
          <a:p>
            <a:r>
              <a:rPr lang="es-CL" sz="2800" b="1" dirty="0" smtClean="0">
                <a:solidFill>
                  <a:srgbClr val="FFFF00"/>
                </a:solidFill>
              </a:rPr>
              <a:t>9º.- El derecho a la protección de la salud.</a:t>
            </a:r>
            <a:endParaRPr lang="es-CL" sz="2800" b="1" dirty="0">
              <a:solidFill>
                <a:srgbClr val="FFFF00"/>
              </a:solidFill>
            </a:endParaRPr>
          </a:p>
        </p:txBody>
      </p:sp>
    </p:spTree>
    <p:extLst>
      <p:ext uri="{BB962C8B-B14F-4D97-AF65-F5344CB8AC3E}">
        <p14:creationId xmlns:p14="http://schemas.microsoft.com/office/powerpoint/2010/main" val="2849547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899592" y="980728"/>
            <a:ext cx="7848872" cy="4524315"/>
          </a:xfrm>
          <a:prstGeom prst="rect">
            <a:avLst/>
          </a:prstGeom>
          <a:noFill/>
        </p:spPr>
        <p:txBody>
          <a:bodyPr wrap="square" rtlCol="0">
            <a:spAutoFit/>
          </a:bodyPr>
          <a:lstStyle/>
          <a:p>
            <a:r>
              <a:rPr lang="es-CL" sz="3200" b="1" dirty="0" smtClean="0">
                <a:solidFill>
                  <a:srgbClr val="FFFF00"/>
                </a:solidFill>
              </a:rPr>
              <a:t>II.- CÓDIGO DEL TRABAJO.</a:t>
            </a:r>
          </a:p>
          <a:p>
            <a:endParaRPr lang="es-CL" sz="3200" b="1" dirty="0">
              <a:solidFill>
                <a:srgbClr val="FFFF00"/>
              </a:solidFill>
            </a:endParaRPr>
          </a:p>
          <a:p>
            <a:r>
              <a:rPr lang="es-CL" sz="2800" b="1" dirty="0" smtClean="0">
                <a:solidFill>
                  <a:srgbClr val="FFFF00"/>
                </a:solidFill>
              </a:rPr>
              <a:t>Art. 184. El empleador estará obligado a tomar todas las medidas necesarias para proteger</a:t>
            </a:r>
          </a:p>
          <a:p>
            <a:r>
              <a:rPr lang="es-CL" sz="2800" b="1" dirty="0" smtClean="0">
                <a:solidFill>
                  <a:srgbClr val="FFFF00"/>
                </a:solidFill>
              </a:rPr>
              <a:t>eficazmente la vida y salud de los trabajadores, informando de los posibles riesgos y manteniendo</a:t>
            </a:r>
          </a:p>
          <a:p>
            <a:r>
              <a:rPr lang="es-CL" sz="2800" b="1" dirty="0" smtClean="0">
                <a:solidFill>
                  <a:srgbClr val="FFFF00"/>
                </a:solidFill>
              </a:rPr>
              <a:t>las condiciones adecuadas de higiene y seguridad en las faenas, como también los implementos</a:t>
            </a:r>
          </a:p>
          <a:p>
            <a:r>
              <a:rPr lang="es-CL" sz="2800" b="1" dirty="0" smtClean="0">
                <a:solidFill>
                  <a:srgbClr val="FFFF00"/>
                </a:solidFill>
              </a:rPr>
              <a:t>necesarios para prevenir accidentes y enfermedades profesionales</a:t>
            </a:r>
            <a:endParaRPr lang="es-ES" sz="2800" b="1" dirty="0">
              <a:solidFill>
                <a:srgbClr val="FFFF00"/>
              </a:solidFill>
            </a:endParaRPr>
          </a:p>
        </p:txBody>
      </p:sp>
    </p:spTree>
    <p:extLst>
      <p:ext uri="{BB962C8B-B14F-4D97-AF65-F5344CB8AC3E}">
        <p14:creationId xmlns:p14="http://schemas.microsoft.com/office/powerpoint/2010/main" val="4141701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27" y="12754"/>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Rectángulo"/>
          <p:cNvSpPr/>
          <p:nvPr/>
        </p:nvSpPr>
        <p:spPr>
          <a:xfrm>
            <a:off x="323528" y="240804"/>
            <a:ext cx="8496944" cy="4770537"/>
          </a:xfrm>
          <a:prstGeom prst="rect">
            <a:avLst/>
          </a:prstGeom>
        </p:spPr>
        <p:txBody>
          <a:bodyPr wrap="square">
            <a:spAutoFit/>
          </a:bodyPr>
          <a:lstStyle/>
          <a:p>
            <a:r>
              <a:rPr lang="es-CL" sz="2800" b="1" dirty="0" smtClean="0">
                <a:solidFill>
                  <a:srgbClr val="FFFF00"/>
                </a:solidFill>
              </a:rPr>
              <a:t>UNA PRIMERA ALUSIÓN DIRECTA.</a:t>
            </a:r>
          </a:p>
          <a:p>
            <a:endParaRPr lang="es-CL" sz="2800" b="1" dirty="0">
              <a:solidFill>
                <a:srgbClr val="FFFF00"/>
              </a:solidFill>
            </a:endParaRPr>
          </a:p>
          <a:p>
            <a:r>
              <a:rPr lang="es-CL" sz="2800" b="1" dirty="0" smtClean="0">
                <a:solidFill>
                  <a:srgbClr val="FFFF00"/>
                </a:solidFill>
              </a:rPr>
              <a:t>CÓDIGO DEL TRABAJO </a:t>
            </a:r>
            <a:r>
              <a:rPr lang="es-CL" sz="2800" b="1" dirty="0" smtClean="0">
                <a:solidFill>
                  <a:srgbClr val="FFFF00"/>
                </a:solidFill>
                <a:sym typeface="Wingdings" pitchFamily="2" charset="2"/>
              </a:rPr>
              <a:t> </a:t>
            </a:r>
            <a:r>
              <a:rPr lang="es-CL" sz="2800" b="1" dirty="0" smtClean="0">
                <a:solidFill>
                  <a:srgbClr val="FFFF00"/>
                </a:solidFill>
              </a:rPr>
              <a:t>Art. 187. </a:t>
            </a:r>
          </a:p>
          <a:p>
            <a:endParaRPr lang="es-CL" sz="2800" b="1" dirty="0" smtClean="0">
              <a:solidFill>
                <a:srgbClr val="FFFF00"/>
              </a:solidFill>
            </a:endParaRPr>
          </a:p>
          <a:p>
            <a:r>
              <a:rPr lang="es-CL" sz="2800" b="1" dirty="0" smtClean="0">
                <a:solidFill>
                  <a:srgbClr val="FFFF00"/>
                </a:solidFill>
              </a:rPr>
              <a:t>No podrá exigirse ni admitirse el desempeño de un trabajador en faenas </a:t>
            </a:r>
            <a:r>
              <a:rPr lang="es-CL" sz="2800" b="1" u="sng" dirty="0" smtClean="0">
                <a:solidFill>
                  <a:srgbClr val="FFFF00"/>
                </a:solidFill>
              </a:rPr>
              <a:t>calificadas como superiores a sus fuerzas</a:t>
            </a:r>
            <a:r>
              <a:rPr lang="es-CL" sz="2800" b="1" dirty="0" smtClean="0">
                <a:solidFill>
                  <a:srgbClr val="FFFF00"/>
                </a:solidFill>
              </a:rPr>
              <a:t> o que puedan comprometer su salud o seguridad. </a:t>
            </a:r>
          </a:p>
          <a:p>
            <a:endParaRPr lang="es-CL" sz="2800" b="1" dirty="0">
              <a:solidFill>
                <a:srgbClr val="FFFF00"/>
              </a:solidFill>
            </a:endParaRPr>
          </a:p>
          <a:p>
            <a:endParaRPr lang="es-CL" sz="2800" b="1" dirty="0" smtClean="0">
              <a:solidFill>
                <a:srgbClr val="FFFF00"/>
              </a:solidFill>
            </a:endParaRPr>
          </a:p>
          <a:p>
            <a:endParaRPr lang="es-ES" sz="2400" b="1" dirty="0">
              <a:solidFill>
                <a:srgbClr val="FFFF00"/>
              </a:solidFill>
            </a:endParaRPr>
          </a:p>
        </p:txBody>
      </p:sp>
    </p:spTree>
    <p:extLst>
      <p:ext uri="{BB962C8B-B14F-4D97-AF65-F5344CB8AC3E}">
        <p14:creationId xmlns:p14="http://schemas.microsoft.com/office/powerpoint/2010/main" val="451877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Rectángulo"/>
          <p:cNvSpPr/>
          <p:nvPr/>
        </p:nvSpPr>
        <p:spPr>
          <a:xfrm>
            <a:off x="467544" y="566678"/>
            <a:ext cx="8208912" cy="4832092"/>
          </a:xfrm>
          <a:prstGeom prst="rect">
            <a:avLst/>
          </a:prstGeom>
        </p:spPr>
        <p:txBody>
          <a:bodyPr wrap="square">
            <a:spAutoFit/>
          </a:bodyPr>
          <a:lstStyle/>
          <a:p>
            <a:r>
              <a:rPr lang="es-CL" sz="2800" b="1" dirty="0" smtClean="0">
                <a:solidFill>
                  <a:srgbClr val="FFFF00"/>
                </a:solidFill>
              </a:rPr>
              <a:t>EN MATERIA DE PROTECCIÓN AL EMBARAZO.</a:t>
            </a:r>
          </a:p>
          <a:p>
            <a:endParaRPr lang="es-CL" sz="2400" b="1" dirty="0">
              <a:solidFill>
                <a:srgbClr val="FFFF00"/>
              </a:solidFill>
            </a:endParaRPr>
          </a:p>
          <a:p>
            <a:endParaRPr lang="es-CL" sz="2400" b="1" dirty="0" smtClean="0">
              <a:solidFill>
                <a:srgbClr val="FFFF00"/>
              </a:solidFill>
            </a:endParaRPr>
          </a:p>
          <a:p>
            <a:r>
              <a:rPr lang="es-CL" sz="3200" b="1" dirty="0" smtClean="0">
                <a:solidFill>
                  <a:srgbClr val="FFFF00"/>
                </a:solidFill>
              </a:rPr>
              <a:t>C. T. Art. 202</a:t>
            </a:r>
            <a:r>
              <a:rPr lang="es-CL" sz="3200" b="1" dirty="0" smtClean="0">
                <a:solidFill>
                  <a:srgbClr val="FFFF00"/>
                </a:solidFill>
              </a:rPr>
              <a:t>.</a:t>
            </a:r>
          </a:p>
          <a:p>
            <a:endParaRPr lang="es-CL" sz="3200" b="1" dirty="0" smtClean="0">
              <a:solidFill>
                <a:srgbClr val="FFFF00"/>
              </a:solidFill>
            </a:endParaRPr>
          </a:p>
          <a:p>
            <a:pPr algn="ctr"/>
            <a:r>
              <a:rPr lang="es-CL" sz="2400" b="1" dirty="0" smtClean="0">
                <a:solidFill>
                  <a:srgbClr val="FFFF00"/>
                </a:solidFill>
              </a:rPr>
              <a:t> </a:t>
            </a:r>
            <a:r>
              <a:rPr lang="es-CL" sz="2800" b="1" dirty="0" smtClean="0">
                <a:solidFill>
                  <a:srgbClr val="FFFF00"/>
                </a:solidFill>
              </a:rPr>
              <a:t>Durante el período de embarazo, la trabajadora que esté ocupada habitualmente en</a:t>
            </a:r>
          </a:p>
          <a:p>
            <a:pPr algn="ctr"/>
            <a:r>
              <a:rPr lang="es-CL" sz="2800" b="1" dirty="0" smtClean="0">
                <a:solidFill>
                  <a:srgbClr val="FFFF00"/>
                </a:solidFill>
              </a:rPr>
              <a:t>trabajos considerados por la autoridad como perjudiciales para su salud, deberá ser trasladada, sin</a:t>
            </a:r>
          </a:p>
          <a:p>
            <a:pPr algn="ctr"/>
            <a:r>
              <a:rPr lang="es-CL" sz="2800" b="1" dirty="0" smtClean="0">
                <a:solidFill>
                  <a:srgbClr val="FFFF00"/>
                </a:solidFill>
              </a:rPr>
              <a:t>reducción de sus remuneraciones, a otro trabajo que no sea perjudicial para su estado</a:t>
            </a:r>
            <a:r>
              <a:rPr lang="es-CL" sz="2400" b="1" dirty="0" smtClean="0">
                <a:solidFill>
                  <a:srgbClr val="FFFF00"/>
                </a:solidFill>
              </a:rPr>
              <a:t>.</a:t>
            </a:r>
          </a:p>
        </p:txBody>
      </p:sp>
    </p:spTree>
    <p:extLst>
      <p:ext uri="{BB962C8B-B14F-4D97-AF65-F5344CB8AC3E}">
        <p14:creationId xmlns:p14="http://schemas.microsoft.com/office/powerpoint/2010/main" val="407496449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513</TotalTime>
  <Words>2676</Words>
  <Application>Microsoft Office PowerPoint</Application>
  <PresentationFormat>Presentación en pantalla (4:3)</PresentationFormat>
  <Paragraphs>250</Paragraphs>
  <Slides>40</Slides>
  <Notes>1</Notes>
  <HiddenSlides>0</HiddenSlides>
  <MMClips>0</MMClips>
  <ScaleCrop>false</ScaleCrop>
  <HeadingPairs>
    <vt:vector size="4" baseType="variant">
      <vt:variant>
        <vt:lpstr>Tema</vt:lpstr>
      </vt:variant>
      <vt:variant>
        <vt:i4>1</vt:i4>
      </vt:variant>
      <vt:variant>
        <vt:lpstr>Títulos de diapositiva</vt:lpstr>
      </vt:variant>
      <vt:variant>
        <vt:i4>40</vt:i4>
      </vt:variant>
    </vt:vector>
  </HeadingPairs>
  <TitlesOfParts>
    <vt:vector size="41"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usuario</cp:lastModifiedBy>
  <cp:revision>42</cp:revision>
  <cp:lastPrinted>2018-11-29T23:11:37Z</cp:lastPrinted>
  <dcterms:created xsi:type="dcterms:W3CDTF">2018-11-17T02:30:25Z</dcterms:created>
  <dcterms:modified xsi:type="dcterms:W3CDTF">2018-11-29T23:18:33Z</dcterms:modified>
</cp:coreProperties>
</file>