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4" r:id="rId4"/>
    <p:sldId id="275" r:id="rId5"/>
    <p:sldId id="276" r:id="rId6"/>
    <p:sldId id="257" r:id="rId7"/>
    <p:sldId id="258" r:id="rId8"/>
    <p:sldId id="259" r:id="rId9"/>
    <p:sldId id="260" r:id="rId10"/>
    <p:sldId id="261" r:id="rId11"/>
    <p:sldId id="262" r:id="rId12"/>
    <p:sldId id="263" r:id="rId13"/>
    <p:sldId id="264" r:id="rId14"/>
    <p:sldId id="265" r:id="rId15"/>
    <p:sldId id="279" r:id="rId16"/>
    <p:sldId id="278" r:id="rId17"/>
    <p:sldId id="266" r:id="rId18"/>
    <p:sldId id="267" r:id="rId19"/>
    <p:sldId id="268" r:id="rId20"/>
    <p:sldId id="269" r:id="rId21"/>
    <p:sldId id="270" r:id="rId22"/>
    <p:sldId id="271" r:id="rId23"/>
    <p:sldId id="272" r:id="rId24"/>
    <p:sldId id="283" r:id="rId25"/>
    <p:sldId id="282" r:id="rId26"/>
    <p:sldId id="281" r:id="rId27"/>
    <p:sldId id="280" r:id="rId28"/>
    <p:sldId id="284" r:id="rId29"/>
    <p:sldId id="285" r:id="rId3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74493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596578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341838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638498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3032951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3343745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464158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467382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294564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2616078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425BF76-7176-48B3-8EFE-D2DFFD70585E}" type="datetimeFigureOut">
              <a:rPr lang="es-ES" smtClean="0"/>
              <a:t>25/09/2018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A1C5EA-0F63-454F-A75E-90F62230FD05}" type="slidenum">
              <a:rPr lang="es-ES" smtClean="0"/>
              <a:t>‹Nº›</a:t>
            </a:fld>
            <a:endParaRPr lang="es-ES"/>
          </a:p>
        </p:txBody>
      </p:sp>
    </p:spTree>
    <p:extLst>
      <p:ext uri="{BB962C8B-B14F-4D97-AF65-F5344CB8AC3E}">
        <p14:creationId xmlns:p14="http://schemas.microsoft.com/office/powerpoint/2010/main" val="3724081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25BF76-7176-48B3-8EFE-D2DFFD70585E}" type="datetimeFigureOut">
              <a:rPr lang="es-ES" smtClean="0"/>
              <a:t>25/09/2018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1C5EA-0F63-454F-A75E-90F62230FD05}" type="slidenum">
              <a:rPr lang="es-ES" smtClean="0"/>
              <a:t>‹Nº›</a:t>
            </a:fld>
            <a:endParaRPr lang="es-ES"/>
          </a:p>
        </p:txBody>
      </p:sp>
    </p:spTree>
    <p:extLst>
      <p:ext uri="{BB962C8B-B14F-4D97-AF65-F5344CB8AC3E}">
        <p14:creationId xmlns:p14="http://schemas.microsoft.com/office/powerpoint/2010/main" val="3900041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2267744" y="1052736"/>
            <a:ext cx="5760640" cy="2554545"/>
          </a:xfrm>
          <a:prstGeom prst="rect">
            <a:avLst/>
          </a:prstGeom>
          <a:noFill/>
        </p:spPr>
        <p:txBody>
          <a:bodyPr wrap="square" rtlCol="0">
            <a:spAutoFit/>
          </a:bodyPr>
          <a:lstStyle/>
          <a:p>
            <a:pPr algn="ctr"/>
            <a:r>
              <a:rPr lang="es-CL" sz="4000" b="1" dirty="0" smtClean="0">
                <a:solidFill>
                  <a:srgbClr val="FFFF00"/>
                </a:solidFill>
              </a:rPr>
              <a:t>NOTAS SOBRE MOBBING</a:t>
            </a:r>
            <a:endParaRPr lang="es-CL" sz="4000" b="1" dirty="0" smtClean="0">
              <a:solidFill>
                <a:srgbClr val="FFFF00"/>
              </a:solidFill>
            </a:endParaRPr>
          </a:p>
          <a:p>
            <a:pPr algn="ctr"/>
            <a:r>
              <a:rPr lang="es-CL" sz="4000" b="1" dirty="0" smtClean="0">
                <a:solidFill>
                  <a:srgbClr val="FFFF00"/>
                </a:solidFill>
              </a:rPr>
              <a:t>COMO VIOLENCIA EN EL TRABAJO.</a:t>
            </a:r>
          </a:p>
          <a:p>
            <a:pPr algn="ctr"/>
            <a:endParaRPr lang="es-ES" sz="4000" b="1" dirty="0">
              <a:solidFill>
                <a:srgbClr val="FFFF00"/>
              </a:solidFill>
            </a:endParaRPr>
          </a:p>
        </p:txBody>
      </p:sp>
    </p:spTree>
    <p:extLst>
      <p:ext uri="{BB962C8B-B14F-4D97-AF65-F5344CB8AC3E}">
        <p14:creationId xmlns:p14="http://schemas.microsoft.com/office/powerpoint/2010/main" val="1800106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755576" y="764704"/>
            <a:ext cx="7848872" cy="4154984"/>
          </a:xfrm>
          <a:prstGeom prst="rect">
            <a:avLst/>
          </a:prstGeom>
          <a:noFill/>
        </p:spPr>
        <p:txBody>
          <a:bodyPr wrap="square" rtlCol="0">
            <a:spAutoFit/>
          </a:bodyPr>
          <a:lstStyle/>
          <a:p>
            <a:r>
              <a:rPr lang="es-419" sz="2400" b="1" dirty="0" smtClean="0">
                <a:solidFill>
                  <a:srgbClr val="FFFF00"/>
                </a:solidFill>
                <a:latin typeface="Lucida Fax" pitchFamily="18" charset="0"/>
              </a:rPr>
              <a:t>EL ESTATUTO ADMINISTRATIVO.</a:t>
            </a:r>
          </a:p>
          <a:p>
            <a:endParaRPr lang="es-419" sz="2400" b="1" dirty="0">
              <a:solidFill>
                <a:srgbClr val="FFFF00"/>
              </a:solidFill>
              <a:latin typeface="Lucida Fax" pitchFamily="18" charset="0"/>
            </a:endParaRPr>
          </a:p>
          <a:p>
            <a:r>
              <a:rPr lang="es-419" sz="2400" b="1" dirty="0" smtClean="0">
                <a:solidFill>
                  <a:srgbClr val="FFFF00"/>
                </a:solidFill>
                <a:latin typeface="Lucida Fax" pitchFamily="18" charset="0"/>
              </a:rPr>
              <a:t>El artículo 84 de este cuerpo legal manifienta en forma clara  toda la materia consignada bajo el p´´arafo: </a:t>
            </a:r>
            <a:r>
              <a:rPr lang="es-CL" sz="2400" b="1" dirty="0" smtClean="0">
                <a:solidFill>
                  <a:srgbClr val="FFFF00"/>
                </a:solidFill>
                <a:latin typeface="Lucida Fax" pitchFamily="18" charset="0"/>
              </a:rPr>
              <a:t>De las prohibiciones</a:t>
            </a:r>
          </a:p>
          <a:p>
            <a:endParaRPr lang="es-CL" sz="2400" b="1" dirty="0" smtClean="0">
              <a:solidFill>
                <a:srgbClr val="FFFF00"/>
              </a:solidFill>
              <a:latin typeface="Lucida Fax" pitchFamily="18" charset="0"/>
            </a:endParaRP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    Artículo 84.- El funcionario estará afecto a las siguientes prohibiciones:</a:t>
            </a:r>
          </a:p>
          <a:p>
            <a:endParaRPr lang="es-419" sz="2400" b="1" dirty="0" smtClean="0">
              <a:solidFill>
                <a:srgbClr val="FFFF00"/>
              </a:solidFill>
              <a:latin typeface="Lucida Fax" pitchFamily="18" charset="0"/>
            </a:endParaRPr>
          </a:p>
          <a:p>
            <a:endParaRPr lang="es-419" sz="2400" b="1" dirty="0" smtClean="0">
              <a:solidFill>
                <a:srgbClr val="FFFF00"/>
              </a:solidFill>
              <a:latin typeface="Lucida Fax" pitchFamily="18" charset="0"/>
            </a:endParaRPr>
          </a:p>
        </p:txBody>
      </p:sp>
    </p:spTree>
    <p:extLst>
      <p:ext uri="{BB962C8B-B14F-4D97-AF65-F5344CB8AC3E}">
        <p14:creationId xmlns:p14="http://schemas.microsoft.com/office/powerpoint/2010/main" val="3536119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683568" y="836712"/>
            <a:ext cx="7776864" cy="4154984"/>
          </a:xfrm>
          <a:prstGeom prst="rect">
            <a:avLst/>
          </a:prstGeom>
          <a:noFill/>
        </p:spPr>
        <p:txBody>
          <a:bodyPr wrap="square" rtlCol="0">
            <a:spAutoFit/>
          </a:bodyPr>
          <a:lstStyle/>
          <a:p>
            <a:r>
              <a:rPr lang="es-CL" sz="2400" b="1" dirty="0" smtClean="0">
                <a:solidFill>
                  <a:srgbClr val="FFFF00"/>
                </a:solidFill>
                <a:latin typeface="Lucida Fax" pitchFamily="18" charset="0"/>
              </a:rPr>
              <a:t>l) Realizar cualquier acto atentatorio a la dignidad de los demás funcionarios.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Se considerará como una acción de este tipo el acoso sexual, entendido según los términos del artículo 2º, inciso segundo, del Código del Trabajo, y la discriminación arbitraria, según la define el artículo 2º de la ley que establece medidas contra la discriminación, y</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   </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2863829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1187624" y="1196752"/>
            <a:ext cx="6624736" cy="1938992"/>
          </a:xfrm>
          <a:prstGeom prst="rect">
            <a:avLst/>
          </a:prstGeom>
        </p:spPr>
        <p:txBody>
          <a:bodyPr wrap="square">
            <a:spAutoFit/>
          </a:bodyPr>
          <a:lstStyle/>
          <a:p>
            <a:r>
              <a:rPr lang="es-CL" sz="2400" b="1" dirty="0" smtClean="0">
                <a:solidFill>
                  <a:srgbClr val="FFFF00"/>
                </a:solidFill>
                <a:latin typeface="Lucida Fax" pitchFamily="18" charset="0"/>
              </a:rPr>
              <a:t> m) Realizar todo acto calificado como acoso laboral  en los términos que dispone el  inciso segundo del artículo 2° del Código del Trabajo. </a:t>
            </a:r>
          </a:p>
          <a:p>
            <a:endParaRPr lang="es-CL" sz="2400" b="1" dirty="0">
              <a:solidFill>
                <a:srgbClr val="FFFF00"/>
              </a:solidFill>
              <a:latin typeface="Lucida Fax" pitchFamily="18" charset="0"/>
            </a:endParaRPr>
          </a:p>
        </p:txBody>
      </p:sp>
    </p:spTree>
    <p:extLst>
      <p:ext uri="{BB962C8B-B14F-4D97-AF65-F5344CB8AC3E}">
        <p14:creationId xmlns:p14="http://schemas.microsoft.com/office/powerpoint/2010/main" val="2319599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764704"/>
            <a:ext cx="8352928" cy="5262979"/>
          </a:xfrm>
          <a:prstGeom prst="rect">
            <a:avLst/>
          </a:prstGeom>
          <a:noFill/>
        </p:spPr>
        <p:txBody>
          <a:bodyPr wrap="square" rtlCol="0">
            <a:spAutoFit/>
          </a:bodyPr>
          <a:lstStyle/>
          <a:p>
            <a:r>
              <a:rPr lang="es-419" sz="2800" b="1" dirty="0" smtClean="0">
                <a:solidFill>
                  <a:srgbClr val="FFFF00"/>
                </a:solidFill>
              </a:rPr>
              <a:t>ESTATUTO DOCENTE.</a:t>
            </a:r>
          </a:p>
          <a:p>
            <a:endParaRPr lang="es-419" sz="2800" dirty="0"/>
          </a:p>
          <a:p>
            <a:r>
              <a:rPr lang="es-CL" sz="2800" b="1" dirty="0" smtClean="0">
                <a:solidFill>
                  <a:srgbClr val="FFFF00"/>
                </a:solidFill>
              </a:rPr>
              <a:t>Artículo 8° bis.- Los profesionales de la educación tienen derecho a trabajar en un ambiente tolerante y de respeto mutuo. </a:t>
            </a:r>
            <a:endParaRPr lang="es-CL" sz="2800" b="1" dirty="0" smtClean="0">
              <a:solidFill>
                <a:srgbClr val="FFFF00"/>
              </a:solidFill>
            </a:endParaRPr>
          </a:p>
          <a:p>
            <a:endParaRPr lang="es-CL" sz="2800" b="1" dirty="0">
              <a:solidFill>
                <a:srgbClr val="FFFF00"/>
              </a:solidFill>
            </a:endParaRPr>
          </a:p>
          <a:p>
            <a:r>
              <a:rPr lang="es-CL" sz="2800" b="1" dirty="0" smtClean="0">
                <a:solidFill>
                  <a:srgbClr val="FFFF00"/>
                </a:solidFill>
              </a:rPr>
              <a:t>Del </a:t>
            </a:r>
            <a:r>
              <a:rPr lang="es-CL" sz="2800" b="1" dirty="0" smtClean="0">
                <a:solidFill>
                  <a:srgbClr val="FFFF00"/>
                </a:solidFill>
              </a:rPr>
              <a:t>mismo modo, tienen derecho a que se respete su integridad física, psicológica y moral, no pudiendo ser objeto de tratos vejatorios, degradantes o maltratos psicológicos por parte de los demás integrantes de la comunidad educativa.</a:t>
            </a:r>
            <a:endParaRPr lang="es-419" sz="2800" b="1" dirty="0" smtClean="0">
              <a:solidFill>
                <a:srgbClr val="FFFF00"/>
              </a:solidFill>
            </a:endParaRPr>
          </a:p>
          <a:p>
            <a:endParaRPr lang="es-ES" sz="2800" b="1" dirty="0">
              <a:solidFill>
                <a:srgbClr val="FFFF00"/>
              </a:solidFill>
            </a:endParaRPr>
          </a:p>
        </p:txBody>
      </p:sp>
    </p:spTree>
    <p:extLst>
      <p:ext uri="{BB962C8B-B14F-4D97-AF65-F5344CB8AC3E}">
        <p14:creationId xmlns:p14="http://schemas.microsoft.com/office/powerpoint/2010/main" val="682421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179512" y="188640"/>
            <a:ext cx="8712968" cy="6370975"/>
          </a:xfrm>
          <a:prstGeom prst="rect">
            <a:avLst/>
          </a:prstGeom>
        </p:spPr>
        <p:txBody>
          <a:bodyPr wrap="square">
            <a:spAutoFit/>
          </a:bodyPr>
          <a:lstStyle/>
          <a:p>
            <a:r>
              <a:rPr lang="es-CL" sz="2400" b="1" dirty="0" smtClean="0">
                <a:solidFill>
                  <a:srgbClr val="FFFF00"/>
                </a:solidFill>
                <a:latin typeface="Lucida Fax" pitchFamily="18" charset="0"/>
              </a:rPr>
              <a:t>Revestirá especial gravedad todo tipo de violencia física o psicológica cometida por cualquier medio, incluyendo los tecnológicos y cibernéticos, en contra de los profesionales de la educación.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Al respecto los profesionales de la educación tendrán atribuciones para tomar medidas administrativas y disciplinarias para imponer el orden en la sala, pudiendo solicitar el retiro de alumnos; </a:t>
            </a:r>
          </a:p>
          <a:p>
            <a:r>
              <a:rPr lang="es-CL" sz="2400" b="1" dirty="0">
                <a:solidFill>
                  <a:srgbClr val="FFFF00"/>
                </a:solidFill>
                <a:latin typeface="Lucida Fax" pitchFamily="18" charset="0"/>
              </a:rPr>
              <a:t>l</a:t>
            </a:r>
            <a:r>
              <a:rPr lang="es-CL" sz="2400" b="1" dirty="0" smtClean="0">
                <a:solidFill>
                  <a:srgbClr val="FFFF00"/>
                </a:solidFill>
                <a:latin typeface="Lucida Fax" pitchFamily="18" charset="0"/>
              </a:rPr>
              <a:t>a citación del apoderado, y solicitar modificaciones al reglamento interno escolar que establezca sanciones al estudiante para propender al orden en el establecimiento.</a:t>
            </a:r>
          </a:p>
          <a:p>
            <a:r>
              <a:rPr lang="es-CL" sz="2400" b="1" dirty="0" smtClean="0">
                <a:solidFill>
                  <a:srgbClr val="FFFF00"/>
                </a:solidFill>
                <a:latin typeface="Lucida Fax" pitchFamily="18" charset="0"/>
              </a:rPr>
              <a:t>Los docentes que vean vulnerados los derechos antes descritos podrán ejercer las acciones legales que sean procedentes.</a:t>
            </a:r>
            <a:endParaRPr lang="es-CL" sz="2400" b="1" dirty="0">
              <a:solidFill>
                <a:srgbClr val="FFFF00"/>
              </a:solidFill>
              <a:latin typeface="Lucida Fax" pitchFamily="18" charset="0"/>
            </a:endParaRPr>
          </a:p>
        </p:txBody>
      </p:sp>
    </p:spTree>
    <p:extLst>
      <p:ext uri="{BB962C8B-B14F-4D97-AF65-F5344CB8AC3E}">
        <p14:creationId xmlns:p14="http://schemas.microsoft.com/office/powerpoint/2010/main" val="1465605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179512" y="188640"/>
            <a:ext cx="8712968" cy="5262979"/>
          </a:xfrm>
          <a:prstGeom prst="rect">
            <a:avLst/>
          </a:prstGeom>
        </p:spPr>
        <p:txBody>
          <a:bodyPr wrap="square">
            <a:spAutoFit/>
          </a:bodyPr>
          <a:lstStyle/>
          <a:p>
            <a:r>
              <a:rPr lang="es-CL" sz="2400" b="1" dirty="0">
                <a:solidFill>
                  <a:srgbClr val="FFFF00"/>
                </a:solidFill>
                <a:latin typeface="Lucida Fax" pitchFamily="18" charset="0"/>
              </a:rPr>
              <a:t>LEY ORGANICA CONSTITUCIONAL DE BASES GENERALES DE LA ADMINISTRACION DEL </a:t>
            </a:r>
            <a:r>
              <a:rPr lang="es-CL" sz="2400" b="1" dirty="0" smtClean="0">
                <a:solidFill>
                  <a:srgbClr val="FFFF00"/>
                </a:solidFill>
                <a:latin typeface="Lucida Fax" pitchFamily="18" charset="0"/>
              </a:rPr>
              <a:t>ESTADO</a:t>
            </a:r>
          </a:p>
          <a:p>
            <a:pPr algn="ctr"/>
            <a:r>
              <a:rPr lang="es-CL" sz="2400" b="1" dirty="0" smtClean="0">
                <a:solidFill>
                  <a:srgbClr val="FFFF00"/>
                </a:solidFill>
                <a:latin typeface="Lucida Fax" pitchFamily="18" charset="0"/>
              </a:rPr>
              <a:t>18575.</a:t>
            </a:r>
          </a:p>
          <a:p>
            <a:endParaRPr lang="es-CL" sz="2400" b="1" dirty="0">
              <a:solidFill>
                <a:srgbClr val="FFFF00"/>
              </a:solidFill>
              <a:latin typeface="Lucida Fax" pitchFamily="18" charset="0"/>
            </a:endParaRPr>
          </a:p>
          <a:p>
            <a:endParaRPr lang="es-CL" sz="2400" b="1" dirty="0" smtClean="0">
              <a:solidFill>
                <a:srgbClr val="FFFF00"/>
              </a:solidFill>
              <a:latin typeface="Lucida Fax" pitchFamily="18" charset="0"/>
            </a:endParaRP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Artículo </a:t>
            </a:r>
            <a:r>
              <a:rPr lang="es-CL" sz="2400" b="1" dirty="0">
                <a:solidFill>
                  <a:srgbClr val="FFFF00"/>
                </a:solidFill>
                <a:latin typeface="Lucida Fax" pitchFamily="18" charset="0"/>
              </a:rPr>
              <a:t>2°.- Los órganos de la Administración del Estado someterán su acción a la Constitución y a las leyes. Deberán actuar dentro de su competencia y no tendrán más atribuciones que las que expresamente les haya conferido el ordenamiento jurídico. Todo abuso o exceso en el ejercicio de sus potestades dará lugar a las acciones y recursos correspondientes.</a:t>
            </a:r>
            <a:endParaRPr lang="es-CL" sz="2400" b="1" dirty="0">
              <a:solidFill>
                <a:srgbClr val="FFFF00"/>
              </a:solidFill>
              <a:latin typeface="Lucida Fax" pitchFamily="18" charset="0"/>
            </a:endParaRPr>
          </a:p>
        </p:txBody>
      </p:sp>
    </p:spTree>
    <p:extLst>
      <p:ext uri="{BB962C8B-B14F-4D97-AF65-F5344CB8AC3E}">
        <p14:creationId xmlns:p14="http://schemas.microsoft.com/office/powerpoint/2010/main" val="3038066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683568" y="764704"/>
            <a:ext cx="8064896" cy="4524315"/>
          </a:xfrm>
          <a:prstGeom prst="rect">
            <a:avLst/>
          </a:prstGeom>
          <a:noFill/>
        </p:spPr>
        <p:txBody>
          <a:bodyPr wrap="square" rtlCol="0">
            <a:spAutoFit/>
          </a:bodyPr>
          <a:lstStyle/>
          <a:p>
            <a:r>
              <a:rPr lang="es-419" sz="2400" b="1" dirty="0" smtClean="0">
                <a:solidFill>
                  <a:srgbClr val="FFFF00"/>
                </a:solidFill>
                <a:latin typeface="Lucida Fax" pitchFamily="18" charset="0"/>
              </a:rPr>
              <a:t>RECORDEMOS QUE EN ALGUNAS MATERIAS DE DERECHOS FUNDAMENTALES EL CÓDIGO DEL TRABAJO EL SUPLETORIO DEL ESTATUTO ADMINISTRATIVO.</a:t>
            </a:r>
          </a:p>
          <a:p>
            <a:endParaRPr lang="es-419" sz="2400" b="1" dirty="0">
              <a:solidFill>
                <a:srgbClr val="FFFF00"/>
              </a:solidFill>
              <a:latin typeface="Lucida Fax" pitchFamily="18" charset="0"/>
            </a:endParaRPr>
          </a:p>
          <a:p>
            <a:r>
              <a:rPr lang="es-CL" sz="2400" b="1" dirty="0">
                <a:solidFill>
                  <a:srgbClr val="FFFF00"/>
                </a:solidFill>
                <a:latin typeface="Lucida Fax" pitchFamily="18" charset="0"/>
              </a:rPr>
              <a:t>Artículo 71: </a:t>
            </a:r>
            <a:endParaRPr lang="es-CL" sz="2400" b="1" dirty="0" smtClean="0">
              <a:solidFill>
                <a:srgbClr val="FFFF00"/>
              </a:solidFill>
              <a:latin typeface="Lucida Fax" pitchFamily="18" charset="0"/>
            </a:endParaRP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Los </a:t>
            </a:r>
            <a:r>
              <a:rPr lang="es-CL" sz="2400" b="1" dirty="0">
                <a:solidFill>
                  <a:srgbClr val="FFFF00"/>
                </a:solidFill>
                <a:latin typeface="Lucida Fax" pitchFamily="18" charset="0"/>
              </a:rPr>
              <a:t>profesionales de la </a:t>
            </a:r>
            <a:r>
              <a:rPr lang="es-CL" sz="2400" b="1" dirty="0" smtClean="0">
                <a:solidFill>
                  <a:srgbClr val="FFFF00"/>
                </a:solidFill>
                <a:latin typeface="Lucida Fax" pitchFamily="18" charset="0"/>
              </a:rPr>
              <a:t>educación </a:t>
            </a:r>
            <a:r>
              <a:rPr lang="es-CL" sz="2400" b="1" dirty="0">
                <a:solidFill>
                  <a:srgbClr val="FFFF00"/>
                </a:solidFill>
                <a:latin typeface="Lucida Fax" pitchFamily="18" charset="0"/>
              </a:rPr>
              <a:t>que se desempeñan en el sector </a:t>
            </a:r>
            <a:r>
              <a:rPr lang="es-CL" sz="2400" b="1" dirty="0" smtClean="0">
                <a:solidFill>
                  <a:srgbClr val="FFFF00"/>
                </a:solidFill>
                <a:latin typeface="Lucida Fax" pitchFamily="18" charset="0"/>
              </a:rPr>
              <a:t>municipal </a:t>
            </a:r>
            <a:r>
              <a:rPr lang="es-CL" sz="2400" b="1" dirty="0">
                <a:solidFill>
                  <a:srgbClr val="FFFF00"/>
                </a:solidFill>
                <a:latin typeface="Lucida Fax" pitchFamily="18" charset="0"/>
              </a:rPr>
              <a:t>se regirán por las normas de este </a:t>
            </a:r>
            <a:r>
              <a:rPr lang="es-CL" sz="2400" b="1" dirty="0" smtClean="0">
                <a:solidFill>
                  <a:srgbClr val="FFFF00"/>
                </a:solidFill>
                <a:latin typeface="Lucida Fax" pitchFamily="18" charset="0"/>
              </a:rPr>
              <a:t>Estatuto </a:t>
            </a:r>
            <a:r>
              <a:rPr lang="es-CL" sz="2400" b="1" dirty="0">
                <a:solidFill>
                  <a:srgbClr val="FFFF00"/>
                </a:solidFill>
                <a:latin typeface="Lucida Fax" pitchFamily="18" charset="0"/>
              </a:rPr>
              <a:t>de la profesión docente, y </a:t>
            </a:r>
            <a:r>
              <a:rPr lang="es-CL" sz="2400" b="1" u="sng" dirty="0" smtClean="0">
                <a:solidFill>
                  <a:srgbClr val="FFFF00"/>
                </a:solidFill>
                <a:latin typeface="Lucida Fax" pitchFamily="18" charset="0"/>
              </a:rPr>
              <a:t>supletoriamente </a:t>
            </a:r>
            <a:r>
              <a:rPr lang="es-CL" sz="2400" b="1" u="sng" dirty="0">
                <a:solidFill>
                  <a:srgbClr val="FFFF00"/>
                </a:solidFill>
                <a:latin typeface="Lucida Fax" pitchFamily="18" charset="0"/>
              </a:rPr>
              <a:t>por las del Código del </a:t>
            </a:r>
            <a:r>
              <a:rPr lang="es-CL" sz="2400" b="1" u="sng" dirty="0" smtClean="0">
                <a:solidFill>
                  <a:srgbClr val="FFFF00"/>
                </a:solidFill>
                <a:latin typeface="Lucida Fax" pitchFamily="18" charset="0"/>
              </a:rPr>
              <a:t>Trabajo </a:t>
            </a:r>
            <a:r>
              <a:rPr lang="es-CL" sz="2400" b="1" u="sng" dirty="0">
                <a:solidFill>
                  <a:srgbClr val="FFFF00"/>
                </a:solidFill>
                <a:latin typeface="Lucida Fax" pitchFamily="18" charset="0"/>
              </a:rPr>
              <a:t>y sus leyes complementarias</a:t>
            </a:r>
            <a:r>
              <a:rPr lang="es-CL" sz="2400" b="1" u="sng" dirty="0">
                <a:solidFill>
                  <a:srgbClr val="FFFF00"/>
                </a:solidFill>
              </a:rPr>
              <a:t>. </a:t>
            </a:r>
            <a:endParaRPr lang="es-ES" sz="2400" b="1" u="sng" dirty="0">
              <a:solidFill>
                <a:srgbClr val="FFFF00"/>
              </a:solidFill>
            </a:endParaRPr>
          </a:p>
        </p:txBody>
      </p:sp>
    </p:spTree>
    <p:extLst>
      <p:ext uri="{BB962C8B-B14F-4D97-AF65-F5344CB8AC3E}">
        <p14:creationId xmlns:p14="http://schemas.microsoft.com/office/powerpoint/2010/main" val="3557017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63" y="260648"/>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716517" y="764704"/>
            <a:ext cx="7560840" cy="3108543"/>
          </a:xfrm>
          <a:prstGeom prst="rect">
            <a:avLst/>
          </a:prstGeom>
        </p:spPr>
        <p:txBody>
          <a:bodyPr wrap="square">
            <a:spAutoFit/>
          </a:bodyPr>
          <a:lstStyle/>
          <a:p>
            <a:r>
              <a:rPr lang="es-CL" sz="2400" b="1" dirty="0">
                <a:solidFill>
                  <a:srgbClr val="FFFF00"/>
                </a:solidFill>
                <a:latin typeface="Lucida Fax" pitchFamily="18" charset="0"/>
              </a:rPr>
              <a:t>Art. 7</a:t>
            </a:r>
            <a:r>
              <a:rPr lang="es-CL" sz="2400" b="1" dirty="0" smtClean="0">
                <a:solidFill>
                  <a:srgbClr val="FFFF00"/>
                </a:solidFill>
                <a:latin typeface="Lucida Fax" pitchFamily="18" charset="0"/>
              </a:rPr>
              <a:t>. </a:t>
            </a:r>
            <a:r>
              <a:rPr lang="es-CL" sz="2400" b="1" dirty="0">
                <a:solidFill>
                  <a:srgbClr val="FFFF00"/>
                </a:solidFill>
                <a:latin typeface="Lucida Fax" pitchFamily="18" charset="0"/>
              </a:rPr>
              <a:t>Contrato individual de trabajo </a:t>
            </a:r>
            <a:r>
              <a:rPr lang="es-CL" sz="2400" b="1" dirty="0" smtClean="0">
                <a:solidFill>
                  <a:srgbClr val="FFFF00"/>
                </a:solidFill>
                <a:latin typeface="Lucida Fax" pitchFamily="18" charset="0"/>
              </a:rPr>
              <a:t>:</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es una convención por la cual el empleador y el trabajador se obligan recíprocamente, </a:t>
            </a:r>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éste </a:t>
            </a:r>
            <a:r>
              <a:rPr lang="es-CL" sz="2400" b="1" dirty="0">
                <a:solidFill>
                  <a:srgbClr val="FFFF00"/>
                </a:solidFill>
                <a:latin typeface="Lucida Fax" pitchFamily="18" charset="0"/>
              </a:rPr>
              <a:t>a prestar servicios personales </a:t>
            </a:r>
          </a:p>
          <a:p>
            <a:r>
              <a:rPr lang="es-CL" sz="2800" b="1" dirty="0">
                <a:solidFill>
                  <a:srgbClr val="FFFF00"/>
                </a:solidFill>
                <a:latin typeface="Lucida Fax" pitchFamily="18" charset="0"/>
              </a:rPr>
              <a:t>bajo dependencia y subordinación </a:t>
            </a:r>
          </a:p>
          <a:p>
            <a:r>
              <a:rPr lang="es-CL" sz="2400" b="1" dirty="0">
                <a:solidFill>
                  <a:srgbClr val="FFFF00"/>
                </a:solidFill>
                <a:latin typeface="Lucida Fax" pitchFamily="18" charset="0"/>
              </a:rPr>
              <a:t>del primero, y aquél a pagar por estos servicios una remuneración determinada.</a:t>
            </a:r>
          </a:p>
        </p:txBody>
      </p:sp>
    </p:spTree>
    <p:extLst>
      <p:ext uri="{BB962C8B-B14F-4D97-AF65-F5344CB8AC3E}">
        <p14:creationId xmlns:p14="http://schemas.microsoft.com/office/powerpoint/2010/main" val="2211214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1043608" y="1196752"/>
            <a:ext cx="7272808" cy="3046988"/>
          </a:xfrm>
          <a:prstGeom prst="rect">
            <a:avLst/>
          </a:prstGeom>
        </p:spPr>
        <p:txBody>
          <a:bodyPr wrap="square">
            <a:spAutoFit/>
          </a:bodyPr>
          <a:lstStyle/>
          <a:p>
            <a:r>
              <a:rPr lang="es-CL" sz="2400" b="1" dirty="0">
                <a:solidFill>
                  <a:srgbClr val="FFFF00"/>
                </a:solidFill>
                <a:latin typeface="Lucida Fax" pitchFamily="18" charset="0"/>
              </a:rPr>
              <a:t>El despido indirecto en relación a la causal de falta de probidad, artículos 171 y 160 N°1 a) o N°7 Código del Trabajo, es otra norma que se puede relacionar con un fenómeno de mobbing. </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La figura del autodespido está regulada en el artículo 171 del Código del Trabajo</a:t>
            </a:r>
          </a:p>
        </p:txBody>
      </p:sp>
    </p:spTree>
    <p:extLst>
      <p:ext uri="{BB962C8B-B14F-4D97-AF65-F5344CB8AC3E}">
        <p14:creationId xmlns:p14="http://schemas.microsoft.com/office/powerpoint/2010/main" val="3606811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548680"/>
            <a:ext cx="8352928" cy="6001643"/>
          </a:xfrm>
          <a:prstGeom prst="rect">
            <a:avLst/>
          </a:prstGeom>
          <a:noFill/>
        </p:spPr>
        <p:txBody>
          <a:bodyPr wrap="square" rtlCol="0">
            <a:spAutoFit/>
          </a:bodyPr>
          <a:lstStyle/>
          <a:p>
            <a:r>
              <a:rPr lang="es-CL" sz="2400" b="1" dirty="0">
                <a:solidFill>
                  <a:srgbClr val="FFFF00"/>
                </a:solidFill>
                <a:latin typeface="Lucida Fax" pitchFamily="18" charset="0"/>
              </a:rPr>
              <a:t>Ley 19744.-</a:t>
            </a:r>
          </a:p>
          <a:p>
            <a:r>
              <a:rPr lang="es-CL" sz="2400" b="1" dirty="0">
                <a:solidFill>
                  <a:srgbClr val="FFFF00"/>
                </a:solidFill>
                <a:latin typeface="Lucida Fax" pitchFamily="18" charset="0"/>
              </a:rPr>
              <a:t>Arts. 7, que define enfermedad profesional, en relación a los </a:t>
            </a:r>
            <a:r>
              <a:rPr lang="es-CL" sz="2400" b="1" dirty="0" err="1">
                <a:solidFill>
                  <a:srgbClr val="FFFF00"/>
                </a:solidFill>
                <a:latin typeface="Lucida Fax" pitchFamily="18" charset="0"/>
              </a:rPr>
              <a:t>Dtos</a:t>
            </a:r>
            <a:r>
              <a:rPr lang="es-CL" sz="2400" b="1" dirty="0">
                <a:solidFill>
                  <a:srgbClr val="FFFF00"/>
                </a:solidFill>
                <a:latin typeface="Lucida Fax" pitchFamily="18" charset="0"/>
              </a:rPr>
              <a:t>. </a:t>
            </a:r>
            <a:r>
              <a:rPr lang="es-CL" sz="2400" b="1" dirty="0" err="1" smtClean="0">
                <a:solidFill>
                  <a:srgbClr val="FFFF00"/>
                </a:solidFill>
                <a:latin typeface="Lucida Fax" pitchFamily="18" charset="0"/>
              </a:rPr>
              <a:t>Spmos</a:t>
            </a:r>
            <a:r>
              <a:rPr lang="es-CL" sz="2400" b="1" dirty="0">
                <a:solidFill>
                  <a:srgbClr val="FFFF00"/>
                </a:solidFill>
                <a:latin typeface="Lucida Fax" pitchFamily="18" charset="0"/>
              </a:rPr>
              <a:t>. </a:t>
            </a:r>
            <a:r>
              <a:rPr lang="es-CL" sz="2400" b="1" dirty="0" err="1">
                <a:solidFill>
                  <a:srgbClr val="FFFF00"/>
                </a:solidFill>
                <a:latin typeface="Lucida Fax" pitchFamily="18" charset="0"/>
              </a:rPr>
              <a:t>Ns</a:t>
            </a:r>
            <a:r>
              <a:rPr lang="es-CL" sz="2400" b="1" dirty="0">
                <a:solidFill>
                  <a:srgbClr val="FFFF00"/>
                </a:solidFill>
                <a:latin typeface="Lucida Fax" pitchFamily="18" charset="0"/>
              </a:rPr>
              <a:t>. 109, 73, sobre enfermedades profesionales</a:t>
            </a:r>
            <a:r>
              <a:rPr lang="es-CL" sz="2400" b="1" dirty="0" smtClean="0">
                <a:solidFill>
                  <a:srgbClr val="FFFF00"/>
                </a:solidFill>
                <a:latin typeface="Lucida Fax" pitchFamily="18" charset="0"/>
              </a:rPr>
              <a:t>.</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Finalmente, existe una relación ideológica entre el art. 19 de la Constitución Política, el art. 3, del D. S. 594, y los artículos 184 del C. T. y el art. 69 de la Ley 16.744. </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Este art. 69 otorga el derecho a la víctima y sus herederos a  denunciar o </a:t>
            </a:r>
            <a:r>
              <a:rPr lang="es-CL" sz="2400" b="1" dirty="0" err="1">
                <a:solidFill>
                  <a:srgbClr val="FFFF00"/>
                </a:solidFill>
                <a:latin typeface="Lucida Fax" pitchFamily="18" charset="0"/>
              </a:rPr>
              <a:t>qierellarse</a:t>
            </a:r>
            <a:r>
              <a:rPr lang="es-CL" sz="2400" b="1" dirty="0">
                <a:solidFill>
                  <a:srgbClr val="FFFF00"/>
                </a:solidFill>
                <a:latin typeface="Lucida Fax" pitchFamily="18" charset="0"/>
              </a:rPr>
              <a:t> criminalmente y, también, a demandar civilmente las indemnizaciones que correspondan.</a:t>
            </a:r>
          </a:p>
          <a:p>
            <a:endParaRPr lang="es-CL" sz="2400" b="1" dirty="0">
              <a:solidFill>
                <a:srgbClr val="FFFF00"/>
              </a:solidFill>
              <a:latin typeface="Lucida Fax" pitchFamily="18" charset="0"/>
            </a:endParaRPr>
          </a:p>
          <a:p>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1938036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95536" y="260648"/>
            <a:ext cx="8496944" cy="5693866"/>
          </a:xfrm>
          <a:prstGeom prst="rect">
            <a:avLst/>
          </a:prstGeom>
          <a:noFill/>
        </p:spPr>
        <p:txBody>
          <a:bodyPr wrap="square" rtlCol="0">
            <a:spAutoFit/>
          </a:bodyPr>
          <a:lstStyle/>
          <a:p>
            <a:r>
              <a:rPr lang="es-419" sz="2800" b="1" dirty="0" smtClean="0">
                <a:solidFill>
                  <a:srgbClr val="FFFF00"/>
                </a:solidFill>
              </a:rPr>
              <a:t>PRINCIPIOS GENERALES:</a:t>
            </a:r>
          </a:p>
          <a:p>
            <a:endParaRPr lang="es-419" sz="2800" b="1" dirty="0">
              <a:solidFill>
                <a:srgbClr val="FFFF00"/>
              </a:solidFill>
            </a:endParaRPr>
          </a:p>
          <a:p>
            <a:r>
              <a:rPr lang="es-419" sz="2800" b="1" dirty="0" smtClean="0">
                <a:solidFill>
                  <a:srgbClr val="FFFF00"/>
                </a:solidFill>
              </a:rPr>
              <a:t>1.- </a:t>
            </a:r>
            <a:r>
              <a:rPr lang="es-ES" sz="2800" b="1" dirty="0" smtClean="0">
                <a:solidFill>
                  <a:srgbClr val="FFFF00"/>
                </a:solidFill>
              </a:rPr>
              <a:t>Constitución</a:t>
            </a:r>
            <a:r>
              <a:rPr lang="es-419" sz="2800" b="1" dirty="0" smtClean="0">
                <a:solidFill>
                  <a:srgbClr val="FFFF00"/>
                </a:solidFill>
              </a:rPr>
              <a:t> Política de la República.</a:t>
            </a:r>
          </a:p>
          <a:p>
            <a:endParaRPr lang="es-419" sz="2800" b="1" dirty="0">
              <a:solidFill>
                <a:srgbClr val="FFFF00"/>
              </a:solidFill>
            </a:endParaRPr>
          </a:p>
          <a:p>
            <a:r>
              <a:rPr lang="es-419" sz="2800" b="1" dirty="0" smtClean="0">
                <a:solidFill>
                  <a:srgbClr val="FFFF00"/>
                </a:solidFill>
              </a:rPr>
              <a:t>En el art. 19 se consigna la tabla de derechos fundamentales o derecho inherentes a la calidad de persona. Se les da el nombre también de Derechos Humanos.</a:t>
            </a:r>
          </a:p>
          <a:p>
            <a:endParaRPr lang="es-419" sz="2800" b="1" dirty="0">
              <a:solidFill>
                <a:srgbClr val="FFFF00"/>
              </a:solidFill>
            </a:endParaRPr>
          </a:p>
          <a:p>
            <a:r>
              <a:rPr lang="es-CL" sz="2800" b="1" dirty="0" smtClean="0">
                <a:solidFill>
                  <a:srgbClr val="FFFF00"/>
                </a:solidFill>
              </a:rPr>
              <a:t>Artículo 19.- La Constitución asegura a todas las personas: </a:t>
            </a:r>
          </a:p>
          <a:p>
            <a:r>
              <a:rPr lang="es-CL" sz="2800" b="1" dirty="0" smtClean="0">
                <a:solidFill>
                  <a:srgbClr val="FFFF00"/>
                </a:solidFill>
              </a:rPr>
              <a:t>     1º.- El derecho a la vida y a la integridad física y psíquica de la persona.</a:t>
            </a:r>
            <a:endParaRPr lang="es-419" sz="2800" b="1" dirty="0" smtClean="0">
              <a:solidFill>
                <a:srgbClr val="FFFF00"/>
              </a:solidFill>
            </a:endParaRPr>
          </a:p>
        </p:txBody>
      </p:sp>
    </p:spTree>
    <p:extLst>
      <p:ext uri="{BB962C8B-B14F-4D97-AF65-F5344CB8AC3E}">
        <p14:creationId xmlns:p14="http://schemas.microsoft.com/office/powerpoint/2010/main" val="1379085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23528" y="476672"/>
            <a:ext cx="8568952" cy="6001643"/>
          </a:xfrm>
          <a:prstGeom prst="rect">
            <a:avLst/>
          </a:prstGeom>
          <a:noFill/>
        </p:spPr>
        <p:txBody>
          <a:bodyPr wrap="square" rtlCol="0">
            <a:spAutoFit/>
          </a:bodyPr>
          <a:lstStyle/>
          <a:p>
            <a:r>
              <a:rPr lang="es-CL" sz="2400" b="1" dirty="0">
                <a:solidFill>
                  <a:srgbClr val="FFFF00"/>
                </a:solidFill>
                <a:latin typeface="Lucida Fax" pitchFamily="18" charset="0"/>
              </a:rPr>
              <a:t>ACOSO MORAL . CONCEPTO.</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HANZ LEYMANN:</a:t>
            </a:r>
          </a:p>
          <a:p>
            <a:r>
              <a:rPr lang="es-CL" sz="2400" b="1" dirty="0">
                <a:solidFill>
                  <a:srgbClr val="FFFF00"/>
                </a:solidFill>
                <a:latin typeface="Lucida Fax" pitchFamily="18" charset="0"/>
              </a:rPr>
              <a:t>“En el ámbito laboral, consiste en la comunicación hostil y sin ética, dirigida de una manera sistemática por uno o varios individuos contra otro, que es así arrastrado a una posición de indefensión y desenvolvimiento, y activamente mantenido en ella”</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MARIE-FRANCE HIRIGOYEN:</a:t>
            </a:r>
          </a:p>
          <a:p>
            <a:r>
              <a:rPr lang="es-CL" sz="2400" b="1" dirty="0">
                <a:solidFill>
                  <a:srgbClr val="FFFF00"/>
                </a:solidFill>
                <a:latin typeface="Lucida Fax" pitchFamily="18" charset="0"/>
              </a:rPr>
              <a:t>“Toda conducta abusiva que atenta, por </a:t>
            </a:r>
            <a:r>
              <a:rPr lang="es-CL" sz="2400" b="1" dirty="0" err="1">
                <a:solidFill>
                  <a:srgbClr val="FFFF00"/>
                </a:solidFill>
                <a:latin typeface="Lucida Fax" pitchFamily="18" charset="0"/>
              </a:rPr>
              <a:t>repitición</a:t>
            </a:r>
            <a:r>
              <a:rPr lang="es-CL" sz="2400" b="1" dirty="0">
                <a:solidFill>
                  <a:srgbClr val="FFFF00"/>
                </a:solidFill>
                <a:latin typeface="Lucida Fax" pitchFamily="18" charset="0"/>
              </a:rPr>
              <a:t> o sistematización, contra la dignidad o integridad de la persona, poniendo en peligro su empleo o degradando su ambiente de trabajo”.</a:t>
            </a:r>
          </a:p>
          <a:p>
            <a:endParaRPr lang="es-ES" sz="2400" dirty="0">
              <a:latin typeface="Lucida Fax" pitchFamily="18" charset="0"/>
            </a:endParaRPr>
          </a:p>
        </p:txBody>
      </p:sp>
    </p:spTree>
    <p:extLst>
      <p:ext uri="{BB962C8B-B14F-4D97-AF65-F5344CB8AC3E}">
        <p14:creationId xmlns:p14="http://schemas.microsoft.com/office/powerpoint/2010/main" val="3093701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620688"/>
            <a:ext cx="8208912" cy="4893647"/>
          </a:xfrm>
          <a:prstGeom prst="rect">
            <a:avLst/>
          </a:prstGeom>
          <a:noFill/>
        </p:spPr>
        <p:txBody>
          <a:bodyPr wrap="square" rtlCol="0">
            <a:spAutoFit/>
          </a:bodyPr>
          <a:lstStyle/>
          <a:p>
            <a:r>
              <a:rPr lang="es-CL" sz="2400" b="1" dirty="0" smtClean="0">
                <a:solidFill>
                  <a:srgbClr val="FFFF00"/>
                </a:solidFill>
                <a:latin typeface="Lucida Fax" pitchFamily="18" charset="0"/>
              </a:rPr>
              <a:t>Según </a:t>
            </a:r>
            <a:r>
              <a:rPr lang="es-CL" sz="2400" b="1" dirty="0">
                <a:solidFill>
                  <a:srgbClr val="FFFF00"/>
                </a:solidFill>
                <a:latin typeface="Lucida Fax" pitchFamily="18" charset="0"/>
              </a:rPr>
              <a:t>se estableció en el acápite anterior, el "mobbing" es una modalidad de violencia psicológica que se ejerce en el ámbito laboral. </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Este hostigamiento busca, según </a:t>
            </a:r>
            <a:r>
              <a:rPr lang="es-CL" sz="2400" b="1" dirty="0" err="1">
                <a:solidFill>
                  <a:srgbClr val="FFFF00"/>
                </a:solidFill>
                <a:latin typeface="Lucida Fax" pitchFamily="18" charset="0"/>
              </a:rPr>
              <a:t>Piñuel</a:t>
            </a:r>
            <a:r>
              <a:rPr lang="es-CL" sz="2400" b="1" dirty="0">
                <a:solidFill>
                  <a:srgbClr val="FFFF00"/>
                </a:solidFill>
                <a:latin typeface="Lucida Fax" pitchFamily="18" charset="0"/>
              </a:rPr>
              <a:t>, intimidar, apocar, reducir, aplanar, amedrentar y consumir, emocional e intelectualmente a la víctima, con vistas a eliminarla de la organización. </a:t>
            </a:r>
            <a:endParaRPr lang="es-CL" sz="2400" b="1" dirty="0" smtClean="0">
              <a:solidFill>
                <a:srgbClr val="FFFF00"/>
              </a:solidFill>
              <a:latin typeface="Lucida Fax" pitchFamily="18" charset="0"/>
            </a:endParaRP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Últimamente han surgido hostigamientos por razones política.</a:t>
            </a:r>
            <a:endParaRPr lang="es-CL" sz="2400" b="1" dirty="0">
              <a:solidFill>
                <a:srgbClr val="FFFF00"/>
              </a:solidFill>
              <a:latin typeface="Lucida Fax" pitchFamily="18" charset="0"/>
            </a:endParaRPr>
          </a:p>
          <a:p>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3911688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620688"/>
            <a:ext cx="8136904" cy="5632311"/>
          </a:xfrm>
          <a:prstGeom prst="rect">
            <a:avLst/>
          </a:prstGeom>
          <a:noFill/>
        </p:spPr>
        <p:txBody>
          <a:bodyPr wrap="square" rtlCol="0">
            <a:spAutoFit/>
          </a:bodyPr>
          <a:lstStyle/>
          <a:p>
            <a:r>
              <a:rPr lang="es-CL" sz="2400" b="1" dirty="0">
                <a:solidFill>
                  <a:srgbClr val="FFFF00"/>
                </a:solidFill>
                <a:latin typeface="Lucida Fax" pitchFamily="18" charset="0"/>
              </a:rPr>
              <a:t>También se aplica para satisfacer la necesidad insaciable de agredir, controlar y destruir que suele presentar el hostigador, que aprovecha la ocasión que le brinda la situación organizativa particular (reorganización, caos, desorganización, urgencia, reducción de costes, etc.) para canalizar una serie de impulsos y tendencias psicopáticas.</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Proyectado este comportamiento a una dimensión jurídica, el autor citado señala que el "mobbing" se concreta siempre en un atentado contra la dignidad del trabajador y los derechos que están asociados a ésta.</a:t>
            </a:r>
          </a:p>
          <a:p>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3415581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539552" y="692696"/>
            <a:ext cx="8136904" cy="5262979"/>
          </a:xfrm>
          <a:prstGeom prst="rect">
            <a:avLst/>
          </a:prstGeom>
          <a:noFill/>
        </p:spPr>
        <p:txBody>
          <a:bodyPr wrap="square" rtlCol="0">
            <a:spAutoFit/>
          </a:bodyPr>
          <a:lstStyle/>
          <a:p>
            <a:r>
              <a:rPr lang="es-CL" sz="2400" b="1" dirty="0">
                <a:solidFill>
                  <a:srgbClr val="FFFF00"/>
                </a:solidFill>
                <a:latin typeface="Lucida Fax" pitchFamily="18" charset="0"/>
              </a:rPr>
              <a:t>EJEMPLOS DE ACCIONES DE ACOSO.</a:t>
            </a:r>
          </a:p>
          <a:p>
            <a:r>
              <a:rPr lang="es-CL" sz="2400" b="1" dirty="0">
                <a:solidFill>
                  <a:srgbClr val="FFFF00"/>
                </a:solidFill>
                <a:latin typeface="Lucida Fax" pitchFamily="18" charset="0"/>
              </a:rPr>
              <a:t>Dirección del Trabajo. </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•1.- Atentados en las condiciones de trabajo</a:t>
            </a:r>
          </a:p>
          <a:p>
            <a:r>
              <a:rPr lang="es-CL" sz="2400" b="1" dirty="0">
                <a:solidFill>
                  <a:srgbClr val="FFFF00"/>
                </a:solidFill>
                <a:latin typeface="Lucida Fax" pitchFamily="18" charset="0"/>
              </a:rPr>
              <a:t>por ejemplo:</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cambiar las funciones del trabajador o trabajadora por otras que requieren menores competencias; </a:t>
            </a:r>
          </a:p>
          <a:p>
            <a:r>
              <a:rPr lang="es-CL" sz="2400" b="1" dirty="0">
                <a:solidFill>
                  <a:srgbClr val="FFFF00"/>
                </a:solidFill>
                <a:latin typeface="Lucida Fax" pitchFamily="18" charset="0"/>
              </a:rPr>
              <a:t>retirarle trabajos que hacía en forma habitual; </a:t>
            </a:r>
          </a:p>
          <a:p>
            <a:r>
              <a:rPr lang="es-CL" sz="2400" b="1" dirty="0">
                <a:solidFill>
                  <a:srgbClr val="FFFF00"/>
                </a:solidFill>
                <a:latin typeface="Lucida Fax" pitchFamily="18" charset="0"/>
              </a:rPr>
              <a:t>criticar constantemente las labores realizadas; negarle las herramientas o la información necesaria para realizar sus tareas.</a:t>
            </a:r>
          </a:p>
          <a:p>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28139021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23528" y="404664"/>
            <a:ext cx="8496944" cy="5632311"/>
          </a:xfrm>
          <a:prstGeom prst="rect">
            <a:avLst/>
          </a:prstGeom>
          <a:noFill/>
        </p:spPr>
        <p:txBody>
          <a:bodyPr wrap="square" rtlCol="0">
            <a:spAutoFit/>
          </a:bodyPr>
          <a:lstStyle/>
          <a:p>
            <a:r>
              <a:rPr lang="es-CL" sz="2400" b="1" dirty="0">
                <a:solidFill>
                  <a:srgbClr val="FFFF00"/>
                </a:solidFill>
                <a:latin typeface="Lucida Fax" pitchFamily="18" charset="0"/>
              </a:rPr>
              <a:t>.- Atentados a la dignidad personal: </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Por medio de ridiculizar alguna de sus características físicas, étnicas, religiosas, familiares, entre otras, o comentando rumores sobre el trabajador afectado.</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Aislamiento: puede darse al no dirigir la palabra a la víctima, </a:t>
            </a:r>
          </a:p>
          <a:p>
            <a:r>
              <a:rPr lang="es-CL" sz="2400" b="1" dirty="0">
                <a:solidFill>
                  <a:srgbClr val="FFFF00"/>
                </a:solidFill>
                <a:latin typeface="Lucida Fax" pitchFamily="18" charset="0"/>
              </a:rPr>
              <a:t>no mantener reuniones de trabajo con el trabajador afectado, </a:t>
            </a:r>
          </a:p>
          <a:p>
            <a:r>
              <a:rPr lang="es-CL" sz="2400" b="1" dirty="0">
                <a:solidFill>
                  <a:srgbClr val="FFFF00"/>
                </a:solidFill>
                <a:latin typeface="Lucida Fax" pitchFamily="18" charset="0"/>
              </a:rPr>
              <a:t>ignorar su presencia, </a:t>
            </a:r>
          </a:p>
          <a:p>
            <a:r>
              <a:rPr lang="es-CL" sz="2400" b="1" dirty="0">
                <a:solidFill>
                  <a:srgbClr val="FFFF00"/>
                </a:solidFill>
                <a:latin typeface="Lucida Fax" pitchFamily="18" charset="0"/>
              </a:rPr>
              <a:t>o destinarlo a oficinas aisladas del resto del equipo de trabajo.</a:t>
            </a:r>
          </a:p>
          <a:p>
            <a:endParaRPr lang="es-ES" sz="2400" dirty="0">
              <a:latin typeface="Lucida Fax" pitchFamily="18" charset="0"/>
            </a:endParaRPr>
          </a:p>
        </p:txBody>
      </p:sp>
    </p:spTree>
    <p:extLst>
      <p:ext uri="{BB962C8B-B14F-4D97-AF65-F5344CB8AC3E}">
        <p14:creationId xmlns:p14="http://schemas.microsoft.com/office/powerpoint/2010/main" val="2291508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251520" y="404664"/>
            <a:ext cx="8424936" cy="4893647"/>
          </a:xfrm>
          <a:prstGeom prst="rect">
            <a:avLst/>
          </a:prstGeom>
          <a:noFill/>
        </p:spPr>
        <p:txBody>
          <a:bodyPr wrap="square" rtlCol="0">
            <a:spAutoFit/>
          </a:bodyPr>
          <a:lstStyle/>
          <a:p>
            <a:r>
              <a:rPr lang="es-CL" sz="2400" b="1" dirty="0">
                <a:solidFill>
                  <a:srgbClr val="FFFF00"/>
                </a:solidFill>
                <a:latin typeface="Lucida Fax" pitchFamily="18" charset="0"/>
              </a:rPr>
              <a:t>3.- Actos de violencia verbal o psicológica: </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 Como el uso de violencia menor en contra de un dependiente, insultos o gritos, entre otros.</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Trato despectivo o insolente.</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Llamadas de atención en público o frente a otros compañeros de trabajo.</a:t>
            </a:r>
          </a:p>
          <a:p>
            <a:endParaRPr lang="es-CL" sz="2400" b="1" dirty="0">
              <a:solidFill>
                <a:srgbClr val="FFFF00"/>
              </a:solidFill>
              <a:latin typeface="Lucida Fax" pitchFamily="18" charset="0"/>
            </a:endParaRPr>
          </a:p>
          <a:p>
            <a:r>
              <a:rPr lang="es-CL" sz="2400" b="1" dirty="0">
                <a:solidFill>
                  <a:srgbClr val="FFFF00"/>
                </a:solidFill>
                <a:latin typeface="Lucida Fax" pitchFamily="18" charset="0"/>
              </a:rPr>
              <a:t> Descalificaciones sin fundamento.</a:t>
            </a:r>
          </a:p>
          <a:p>
            <a:endParaRPr lang="es-CL" sz="2400" dirty="0">
              <a:latin typeface="Lucida Fax" pitchFamily="18" charset="0"/>
            </a:endParaRPr>
          </a:p>
          <a:p>
            <a:endParaRPr lang="es-ES" sz="2400" dirty="0">
              <a:latin typeface="Lucida Fax" pitchFamily="18" charset="0"/>
            </a:endParaRPr>
          </a:p>
        </p:txBody>
      </p:sp>
    </p:spTree>
    <p:extLst>
      <p:ext uri="{BB962C8B-B14F-4D97-AF65-F5344CB8AC3E}">
        <p14:creationId xmlns:p14="http://schemas.microsoft.com/office/powerpoint/2010/main" val="1224390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620688"/>
            <a:ext cx="8208912" cy="4524315"/>
          </a:xfrm>
          <a:prstGeom prst="rect">
            <a:avLst/>
          </a:prstGeom>
          <a:noFill/>
        </p:spPr>
        <p:txBody>
          <a:bodyPr wrap="square" rtlCol="0">
            <a:spAutoFit/>
          </a:bodyPr>
          <a:lstStyle/>
          <a:p>
            <a:r>
              <a:rPr lang="es-CL" sz="2400" b="1" dirty="0">
                <a:solidFill>
                  <a:srgbClr val="FFFF00"/>
                </a:solidFill>
                <a:latin typeface="Lucida Fax" pitchFamily="18" charset="0"/>
              </a:rPr>
              <a:t>Si el acoso es cometido directamente por el empleador o por su representante legal, su responsabilidad será contractual y deberá intentarse la indemnización ante los Tribunales del Trabajo, en caso contrario cuando el acoso proviene de otro trabajador con el que no media contrato alguno y el empleador carece de responsabilidad en estos hechos, el tribunal competente será el civil. (“El mobbing y su tratamiento en la legislación laboral</a:t>
            </a:r>
            <a:r>
              <a:rPr lang="es-CL" sz="2400" b="1" dirty="0" smtClean="0">
                <a:solidFill>
                  <a:srgbClr val="FFFF00"/>
                </a:solidFill>
                <a:latin typeface="Lucida Fax" pitchFamily="18" charset="0"/>
              </a:rPr>
              <a:t>”).</a:t>
            </a:r>
          </a:p>
          <a:p>
            <a:endParaRPr lang="es-CL" sz="2400" b="1" dirty="0">
              <a:solidFill>
                <a:srgbClr val="FFFF00"/>
              </a:solidFill>
              <a:latin typeface="Lucida Fax" pitchFamily="18" charset="0"/>
            </a:endParaRPr>
          </a:p>
          <a:p>
            <a:r>
              <a:rPr lang="es-ES" sz="2400" b="1" dirty="0">
                <a:solidFill>
                  <a:srgbClr val="FFFF00"/>
                </a:solidFill>
                <a:latin typeface="Lucida Fax" pitchFamily="18" charset="0"/>
              </a:rPr>
              <a:t>Concepción, 698-2014.</a:t>
            </a:r>
          </a:p>
        </p:txBody>
      </p:sp>
    </p:spTree>
    <p:extLst>
      <p:ext uri="{BB962C8B-B14F-4D97-AF65-F5344CB8AC3E}">
        <p14:creationId xmlns:p14="http://schemas.microsoft.com/office/powerpoint/2010/main" val="140053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23528" y="404664"/>
            <a:ext cx="8568952" cy="5632311"/>
          </a:xfrm>
          <a:prstGeom prst="rect">
            <a:avLst/>
          </a:prstGeom>
          <a:noFill/>
        </p:spPr>
        <p:txBody>
          <a:bodyPr wrap="square" rtlCol="0">
            <a:spAutoFit/>
          </a:bodyPr>
          <a:lstStyle/>
          <a:p>
            <a:r>
              <a:rPr lang="es-CL" sz="2400" b="1" dirty="0" smtClean="0">
                <a:solidFill>
                  <a:srgbClr val="FFFF00"/>
                </a:solidFill>
                <a:latin typeface="Lucida Fax" pitchFamily="18" charset="0"/>
              </a:rPr>
              <a:t>El </a:t>
            </a:r>
            <a:r>
              <a:rPr lang="es-CL" sz="2400" b="1" dirty="0">
                <a:solidFill>
                  <a:srgbClr val="FFFF00"/>
                </a:solidFill>
                <a:latin typeface="Lucida Fax" pitchFamily="18" charset="0"/>
              </a:rPr>
              <a:t>mobbing o acoso laboral, contemplado en el artículo 2 del Código del Trabajo, que fue introducido por el número I del artículo 1° de la ley N° 20.607, publicado en el D.O. de 8 de agosto de 2012, lo contempla como todo acto contrario a la dignidad de la persona, entendiéndose por tal toda conducta que constituya agresión u hostigamiento reiterados, ejercida por el empleador por cualquier medio, y que tenga como resultado para la afectada, en este caso, su menoscabo, maltrato o humillación, o bien que amenace o perjudique su situación laboral o sus oportunidades en el empleo</a:t>
            </a:r>
            <a:r>
              <a:rPr lang="es-CL" sz="2400" b="1" dirty="0" smtClean="0">
                <a:solidFill>
                  <a:srgbClr val="FFFF00"/>
                </a:solidFill>
                <a:latin typeface="Lucida Fax" pitchFamily="18" charset="0"/>
              </a:rPr>
              <a:t>.</a:t>
            </a:r>
          </a:p>
          <a:p>
            <a:endParaRPr lang="es-CL" sz="2400" b="1" dirty="0">
              <a:solidFill>
                <a:srgbClr val="FFFF00"/>
              </a:solidFill>
              <a:latin typeface="Lucida Fax" pitchFamily="18" charset="0"/>
            </a:endParaRPr>
          </a:p>
          <a:p>
            <a:r>
              <a:rPr lang="es-ES" sz="2400" b="1" dirty="0">
                <a:solidFill>
                  <a:srgbClr val="FFFF00"/>
                </a:solidFill>
                <a:latin typeface="Lucida Fax" pitchFamily="18" charset="0"/>
              </a:rPr>
              <a:t>Valparaíso, </a:t>
            </a:r>
            <a:r>
              <a:rPr lang="es-ES" sz="2400" b="1" dirty="0" smtClean="0">
                <a:solidFill>
                  <a:srgbClr val="FFFF00"/>
                </a:solidFill>
                <a:latin typeface="Lucida Fax" pitchFamily="18" charset="0"/>
              </a:rPr>
              <a:t>74-2014.</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3891605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23528" y="439659"/>
            <a:ext cx="8568952" cy="5632311"/>
          </a:xfrm>
          <a:prstGeom prst="rect">
            <a:avLst/>
          </a:prstGeom>
          <a:noFill/>
        </p:spPr>
        <p:txBody>
          <a:bodyPr wrap="square" rtlCol="0">
            <a:spAutoFit/>
          </a:bodyPr>
          <a:lstStyle/>
          <a:p>
            <a:r>
              <a:rPr lang="es-CL" sz="2400" b="1" dirty="0" smtClean="0">
                <a:solidFill>
                  <a:srgbClr val="FFFF00"/>
                </a:solidFill>
                <a:latin typeface="Lucida Fax" pitchFamily="18" charset="0"/>
              </a:rPr>
              <a:t>El </a:t>
            </a:r>
            <a:r>
              <a:rPr lang="es-CL" sz="2400" b="1" dirty="0">
                <a:solidFill>
                  <a:srgbClr val="FFFF00"/>
                </a:solidFill>
                <a:latin typeface="Lucida Fax" pitchFamily="18" charset="0"/>
              </a:rPr>
              <a:t>fallo concluye acogiendo la demanda, declarando que se han vulnerado derechos fundamentales de la demandante, relativos a su integridad física y psíquica, del número 1 del artículo 19 de la Constitución Política, así́ como el derecho a la honra, del numeral 4° de la norma constitucional y artículo 485 inciso tercero del Código del Trabajo, derecho a la indemnidad derivada de denuncia por acoso laboral. Vulneración que se verifica durante la vigencia de la relación laboral y culmina con motivo de su despido.</a:t>
            </a:r>
          </a:p>
          <a:p>
            <a:r>
              <a:rPr lang="es-CL" sz="2400" b="1" dirty="0">
                <a:solidFill>
                  <a:srgbClr val="FFFF00"/>
                </a:solidFill>
                <a:latin typeface="Lucida Fax" pitchFamily="18" charset="0"/>
              </a:rPr>
              <a:t> </a:t>
            </a:r>
          </a:p>
          <a:p>
            <a:r>
              <a:rPr lang="es-CL" sz="2400" b="1" dirty="0">
                <a:solidFill>
                  <a:srgbClr val="FFFF00"/>
                </a:solidFill>
                <a:latin typeface="Lucida Fax" pitchFamily="18" charset="0"/>
              </a:rPr>
              <a:t> </a:t>
            </a:r>
          </a:p>
          <a:p>
            <a:r>
              <a:rPr lang="es-CL" sz="2400" b="1" dirty="0">
                <a:solidFill>
                  <a:srgbClr val="FFFF00"/>
                </a:solidFill>
                <a:latin typeface="Lucida Fax" pitchFamily="18" charset="0"/>
              </a:rPr>
              <a:t>Vea texto íntegro de la sentencia Rol 1-2017.</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358418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9492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395536" y="404664"/>
            <a:ext cx="8352928" cy="3416320"/>
          </a:xfrm>
          <a:prstGeom prst="rect">
            <a:avLst/>
          </a:prstGeom>
          <a:noFill/>
        </p:spPr>
        <p:txBody>
          <a:bodyPr wrap="square" rtlCol="0">
            <a:spAutoFit/>
          </a:bodyPr>
          <a:lstStyle/>
          <a:p>
            <a:r>
              <a:rPr lang="es-CL" sz="2400" dirty="0" smtClean="0">
                <a:latin typeface="Lucida Fax" pitchFamily="18" charset="0"/>
              </a:rPr>
              <a:t> </a:t>
            </a:r>
            <a:r>
              <a:rPr lang="es-CL" sz="2400" b="1" dirty="0" smtClean="0">
                <a:solidFill>
                  <a:srgbClr val="FFFF00"/>
                </a:solidFill>
                <a:latin typeface="Lucida Fax" pitchFamily="18" charset="0"/>
              </a:rPr>
              <a:t>2º.- La igualdad ante la ley.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En Chile no hay persona ni grupo privilegiados.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En Chile no hay esclavos y el que pise su territorio queda libre. Hombres y mujeres son iguales ante la ley.</a:t>
            </a:r>
          </a:p>
          <a:p>
            <a:r>
              <a:rPr lang="es-CL" sz="2400" b="1" dirty="0" smtClean="0">
                <a:solidFill>
                  <a:srgbClr val="FFFF00"/>
                </a:solidFill>
                <a:latin typeface="Lucida Fax" pitchFamily="18" charset="0"/>
              </a:rPr>
              <a:t>     Ni la ley ni autoridad alguna podrán establecer diferencias arbitrarias;</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2817268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95536" y="260648"/>
            <a:ext cx="8496944" cy="523220"/>
          </a:xfrm>
          <a:prstGeom prst="rect">
            <a:avLst/>
          </a:prstGeom>
          <a:noFill/>
        </p:spPr>
        <p:txBody>
          <a:bodyPr wrap="square" rtlCol="0">
            <a:spAutoFit/>
          </a:bodyPr>
          <a:lstStyle/>
          <a:p>
            <a:endParaRPr lang="es-419" sz="2800" b="1" dirty="0" smtClean="0">
              <a:solidFill>
                <a:srgbClr val="FFFF00"/>
              </a:solidFill>
            </a:endParaRPr>
          </a:p>
        </p:txBody>
      </p:sp>
      <p:sp>
        <p:nvSpPr>
          <p:cNvPr id="5" name="4 CuadroTexto"/>
          <p:cNvSpPr txBox="1"/>
          <p:nvPr/>
        </p:nvSpPr>
        <p:spPr>
          <a:xfrm>
            <a:off x="1043608" y="1484784"/>
            <a:ext cx="7200800" cy="3046988"/>
          </a:xfrm>
          <a:prstGeom prst="rect">
            <a:avLst/>
          </a:prstGeom>
          <a:noFill/>
        </p:spPr>
        <p:txBody>
          <a:bodyPr wrap="square" rtlCol="0">
            <a:spAutoFit/>
          </a:bodyPr>
          <a:lstStyle/>
          <a:p>
            <a:r>
              <a:rPr lang="es-CL" sz="2400" dirty="0" smtClean="0"/>
              <a:t> </a:t>
            </a:r>
            <a:r>
              <a:rPr lang="es-CL" sz="2400" b="1" dirty="0" smtClean="0">
                <a:solidFill>
                  <a:srgbClr val="FFFF00"/>
                </a:solidFill>
                <a:latin typeface="Lucida Fax" pitchFamily="18" charset="0"/>
              </a:rPr>
              <a:t>4º.- El respeto y protección a la vida privada y a la honra de la persona y su familia, y asimismo, la protección de sus datos personales. </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El tratamiento y protección de estos datos se efectuará en la forma y condiciones que determine la ley;</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3556987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95536" y="260648"/>
            <a:ext cx="8496944" cy="5632311"/>
          </a:xfrm>
          <a:prstGeom prst="rect">
            <a:avLst/>
          </a:prstGeom>
          <a:noFill/>
        </p:spPr>
        <p:txBody>
          <a:bodyPr wrap="square" rtlCol="0">
            <a:spAutoFit/>
          </a:bodyPr>
          <a:lstStyle/>
          <a:p>
            <a:r>
              <a:rPr lang="es-CL" sz="2400" b="1" dirty="0" smtClean="0">
                <a:solidFill>
                  <a:srgbClr val="FFFF00"/>
                </a:solidFill>
                <a:latin typeface="Lucida Fax" pitchFamily="18" charset="0"/>
              </a:rPr>
              <a:t>Artículo 5º.- La soberanía reside esencialmente en la Nación. Su ejercicio se realiza por el pueblo a través del plebiscito y de elecciones periódicas y, también, por las autoridades que esta Constitución establece. Ningún sector del pueblo ni individuo alguno puede atribuirse su ejercicio.</a:t>
            </a:r>
          </a:p>
          <a:p>
            <a:endParaRPr lang="es-CL" sz="2400" b="1" dirty="0">
              <a:solidFill>
                <a:srgbClr val="FFFF00"/>
              </a:solidFill>
              <a:latin typeface="Lucida Fax" pitchFamily="18" charset="0"/>
            </a:endParaRP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     </a:t>
            </a:r>
            <a:r>
              <a:rPr lang="es-CL" sz="2400" b="1" i="1" dirty="0" smtClean="0">
                <a:solidFill>
                  <a:srgbClr val="FFFF00"/>
                </a:solidFill>
                <a:effectLst>
                  <a:outerShdw blurRad="38100" dist="38100" dir="2700000" algn="tl">
                    <a:srgbClr val="000000">
                      <a:alpha val="43137"/>
                    </a:srgbClr>
                  </a:outerShdw>
                </a:effectLst>
                <a:latin typeface="Lucida Fax" pitchFamily="18" charset="0"/>
              </a:rPr>
              <a:t>El ejercicio de la soberanía reconoce como limitación el respeto a los derechos esenciales que emanan de la naturaleza humana. Es deber de los órganos del Estado respetar y promover tales derechos, garantizados por esta Constitución, así como por los tratados internacionales ratificados por Chile y que se encuentren vigentes</a:t>
            </a:r>
            <a:r>
              <a:rPr lang="es-CL" sz="1400" b="1" i="1" dirty="0" smtClean="0">
                <a:solidFill>
                  <a:srgbClr val="FFFF00"/>
                </a:solidFill>
                <a:effectLst>
                  <a:outerShdw blurRad="38100" dist="38100" dir="2700000" algn="tl">
                    <a:srgbClr val="000000">
                      <a:alpha val="43137"/>
                    </a:srgbClr>
                  </a:outerShdw>
                </a:effectLst>
                <a:latin typeface="Lucida Fax" pitchFamily="18" charset="0"/>
              </a:rPr>
              <a:t>.</a:t>
            </a:r>
            <a:endParaRPr lang="es-419" sz="1400" b="1" i="1" dirty="0" smtClean="0">
              <a:solidFill>
                <a:srgbClr val="FFFF00"/>
              </a:solidFill>
              <a:effectLst>
                <a:outerShdw blurRad="38100" dist="38100" dir="2700000" algn="tl">
                  <a:srgbClr val="000000">
                    <a:alpha val="43137"/>
                  </a:srgbClr>
                </a:outerShdw>
              </a:effectLst>
              <a:latin typeface="Lucida Fax" pitchFamily="18" charset="0"/>
            </a:endParaRPr>
          </a:p>
        </p:txBody>
      </p:sp>
    </p:spTree>
    <p:extLst>
      <p:ext uri="{BB962C8B-B14F-4D97-AF65-F5344CB8AC3E}">
        <p14:creationId xmlns:p14="http://schemas.microsoft.com/office/powerpoint/2010/main" val="2593602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899592" y="1124744"/>
            <a:ext cx="7704856" cy="3539430"/>
          </a:xfrm>
          <a:prstGeom prst="rect">
            <a:avLst/>
          </a:prstGeom>
          <a:noFill/>
        </p:spPr>
        <p:txBody>
          <a:bodyPr wrap="square" rtlCol="0">
            <a:spAutoFit/>
          </a:bodyPr>
          <a:lstStyle/>
          <a:p>
            <a:r>
              <a:rPr lang="es-419" sz="2800" b="1" dirty="0" smtClean="0">
                <a:solidFill>
                  <a:srgbClr val="FFFF00"/>
                </a:solidFill>
              </a:rPr>
              <a:t>REQUISITO ESENCIAL DE LAS RELACIONES DE TRABAJO.</a:t>
            </a:r>
            <a:endParaRPr lang="es-419" sz="2800" b="1" dirty="0" smtClean="0">
              <a:solidFill>
                <a:srgbClr val="FFFF00"/>
              </a:solidFill>
            </a:endParaRPr>
          </a:p>
          <a:p>
            <a:endParaRPr lang="es-419" sz="2800" b="1" dirty="0">
              <a:solidFill>
                <a:srgbClr val="FFFF00"/>
              </a:solidFill>
            </a:endParaRPr>
          </a:p>
          <a:p>
            <a:r>
              <a:rPr lang="es-ES" sz="2800" b="1" dirty="0" smtClean="0">
                <a:solidFill>
                  <a:srgbClr val="FFFF00"/>
                </a:solidFill>
              </a:rPr>
              <a:t>Art</a:t>
            </a:r>
            <a:r>
              <a:rPr lang="es-419" sz="2800" b="1" dirty="0" smtClean="0">
                <a:solidFill>
                  <a:srgbClr val="FFFF00"/>
                </a:solidFill>
              </a:rPr>
              <a:t>. 2 del C. T.</a:t>
            </a:r>
          </a:p>
          <a:p>
            <a:endParaRPr lang="es-419" sz="2800" b="1" dirty="0">
              <a:solidFill>
                <a:srgbClr val="FFFF00"/>
              </a:solidFill>
            </a:endParaRPr>
          </a:p>
          <a:p>
            <a:r>
              <a:rPr lang="es-CL" sz="2800" b="1" dirty="0" smtClean="0">
                <a:solidFill>
                  <a:srgbClr val="FFFF00"/>
                </a:solidFill>
              </a:rPr>
              <a:t>Las relaciones laborales deberán siempre fundarse en un trato compatible con la dignidad de la persona.</a:t>
            </a:r>
            <a:endParaRPr lang="es-ES" sz="2800" b="1" dirty="0">
              <a:solidFill>
                <a:srgbClr val="FFFF00"/>
              </a:solidFill>
            </a:endParaRPr>
          </a:p>
        </p:txBody>
      </p:sp>
    </p:spTree>
    <p:extLst>
      <p:ext uri="{BB962C8B-B14F-4D97-AF65-F5344CB8AC3E}">
        <p14:creationId xmlns:p14="http://schemas.microsoft.com/office/powerpoint/2010/main" val="1167315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755576" y="836712"/>
            <a:ext cx="8280920" cy="3970318"/>
          </a:xfrm>
          <a:prstGeom prst="rect">
            <a:avLst/>
          </a:prstGeom>
          <a:noFill/>
        </p:spPr>
        <p:txBody>
          <a:bodyPr wrap="square" rtlCol="0">
            <a:spAutoFit/>
          </a:bodyPr>
          <a:lstStyle/>
          <a:p>
            <a:r>
              <a:rPr lang="es-CL" sz="2800" b="1" dirty="0" smtClean="0">
                <a:solidFill>
                  <a:srgbClr val="FFFF00"/>
                </a:solidFill>
                <a:latin typeface="Lucida Fax" pitchFamily="18" charset="0"/>
              </a:rPr>
              <a:t>UNA FORMA DE VIOLENCIA ES</a:t>
            </a:r>
          </a:p>
          <a:p>
            <a:endParaRPr lang="es-CL" sz="2800" b="1" dirty="0">
              <a:solidFill>
                <a:srgbClr val="FFFF00"/>
              </a:solidFill>
              <a:latin typeface="Lucida Fax" pitchFamily="18" charset="0"/>
            </a:endParaRPr>
          </a:p>
          <a:p>
            <a:r>
              <a:rPr lang="es-CL" sz="2800" b="1" dirty="0" smtClean="0">
                <a:solidFill>
                  <a:srgbClr val="FFFF00"/>
                </a:solidFill>
                <a:latin typeface="Lucida Fax" pitchFamily="18" charset="0"/>
              </a:rPr>
              <a:t>El acoso sexual, </a:t>
            </a:r>
          </a:p>
          <a:p>
            <a:r>
              <a:rPr lang="es-CL" sz="2800" b="1" dirty="0" smtClean="0">
                <a:solidFill>
                  <a:srgbClr val="FFFF00"/>
                </a:solidFill>
                <a:latin typeface="Lucida Fax" pitchFamily="18" charset="0"/>
              </a:rPr>
              <a:t>entendiéndose por tal el que una persona realice en forma indebida, por cualquier medio, requerimientos de carácter sexual, no consentidos por quien los recibe y que amenacen o perjudiquen su situación laboral o sus oportunidades en el empleo</a:t>
            </a:r>
            <a:r>
              <a:rPr lang="es-CL" sz="2400" b="1" dirty="0" smtClean="0">
                <a:solidFill>
                  <a:srgbClr val="FFFF00"/>
                </a:solidFill>
                <a:latin typeface="Lucida Fax" pitchFamily="18" charset="0"/>
              </a:rPr>
              <a:t>.</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2067374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827584" y="836712"/>
            <a:ext cx="7704856" cy="4893647"/>
          </a:xfrm>
          <a:prstGeom prst="rect">
            <a:avLst/>
          </a:prstGeom>
          <a:noFill/>
        </p:spPr>
        <p:txBody>
          <a:bodyPr wrap="square" rtlCol="0">
            <a:spAutoFit/>
          </a:bodyPr>
          <a:lstStyle/>
          <a:p>
            <a:r>
              <a:rPr lang="es-CL" sz="2400" b="1" dirty="0" smtClean="0">
                <a:solidFill>
                  <a:srgbClr val="FFFF00"/>
                </a:solidFill>
                <a:latin typeface="Lucida Fax" pitchFamily="18" charset="0"/>
              </a:rPr>
              <a:t>También es violencia laboral,</a:t>
            </a:r>
          </a:p>
          <a:p>
            <a:endParaRPr lang="es-CL" sz="2400" b="1" dirty="0" smtClean="0">
              <a:solidFill>
                <a:srgbClr val="FFFF00"/>
              </a:solidFill>
              <a:latin typeface="Lucida Fax" pitchFamily="18" charset="0"/>
            </a:endParaRPr>
          </a:p>
          <a:p>
            <a:r>
              <a:rPr lang="es-CL" sz="2400" b="1" dirty="0" smtClean="0">
                <a:solidFill>
                  <a:srgbClr val="FFFF00"/>
                </a:solidFill>
                <a:latin typeface="Lucida Fax" pitchFamily="18" charset="0"/>
              </a:rPr>
              <a:t>el acoso laboral, </a:t>
            </a:r>
          </a:p>
          <a:p>
            <a:r>
              <a:rPr lang="es-CL" sz="2400" b="1" dirty="0" smtClean="0">
                <a:solidFill>
                  <a:srgbClr val="FFFF00"/>
                </a:solidFill>
                <a:latin typeface="Lucida Fax" pitchFamily="18" charset="0"/>
              </a:rPr>
              <a:t>entendiéndose por tal toda conducta que constituya agresión u hostigamiento reiterados, ejercida por el empleador o por uno o más trabajadores, en contra de otro u otros trabajadores, por cualquier medio, y que tenga como resultado para el o los afectados su menoscabo, maltrato o humillación, o bien que amenace o perjudique su situación laboral o sus oportunidades en el empleo.</a:t>
            </a:r>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827143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ES" dirty="0"/>
          </a:p>
        </p:txBody>
      </p:sp>
      <p:sp>
        <p:nvSpPr>
          <p:cNvPr id="3" name="2 Subtítulo"/>
          <p:cNvSpPr>
            <a:spLocks noGrp="1"/>
          </p:cNvSpPr>
          <p:nvPr>
            <p:ph type="subTitle" idx="1"/>
          </p:nvPr>
        </p:nvSpPr>
        <p:spPr/>
        <p:txBody>
          <a:bodyPr/>
          <a:lstStyle/>
          <a:p>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467544" y="404664"/>
            <a:ext cx="8424936" cy="5632311"/>
          </a:xfrm>
          <a:prstGeom prst="rect">
            <a:avLst/>
          </a:prstGeom>
          <a:noFill/>
        </p:spPr>
        <p:txBody>
          <a:bodyPr wrap="square" rtlCol="0">
            <a:spAutoFit/>
          </a:bodyPr>
          <a:lstStyle/>
          <a:p>
            <a:r>
              <a:rPr lang="es-CL" sz="2400" b="1" dirty="0" smtClean="0">
                <a:solidFill>
                  <a:srgbClr val="FFFF00"/>
                </a:solidFill>
                <a:latin typeface="Lucida Fax" pitchFamily="18" charset="0"/>
              </a:rPr>
              <a:t>FINALMENTE EL  ART. 2, EXPRESA:</a:t>
            </a:r>
          </a:p>
          <a:p>
            <a:endParaRPr lang="es-CL" sz="2400" b="1" dirty="0">
              <a:solidFill>
                <a:srgbClr val="FFFF00"/>
              </a:solidFill>
              <a:latin typeface="Lucida Fax" pitchFamily="18" charset="0"/>
            </a:endParaRPr>
          </a:p>
          <a:p>
            <a:r>
              <a:rPr lang="es-CL" sz="2400" b="1" dirty="0" smtClean="0">
                <a:solidFill>
                  <a:srgbClr val="FFFF00"/>
                </a:solidFill>
                <a:latin typeface="Lucida Fax" pitchFamily="18" charset="0"/>
              </a:rPr>
              <a:t>Los actos de discriminación son las distinciones, exclusiones o preferencias basadas en motivos de raza, color, sexo, edad, estado civil, sindicación, religión, opinión política, nacionalidad, ascendencia nacional, situación socioeconómica, idioma, creencias, participación en organizaciones gremiales, orientación sexual, identidad de género, filiación, apariencia personal, enfermedad o discapacidad u origen social, que tengan por objeto anular o alterar la igualdad de oportunidades o de trato en el empleo y la ocupación.</a:t>
            </a:r>
          </a:p>
          <a:p>
            <a:endParaRPr lang="es-ES" sz="2400" b="1" dirty="0">
              <a:solidFill>
                <a:srgbClr val="FFFF00"/>
              </a:solidFill>
              <a:latin typeface="Lucida Fax" pitchFamily="18" charset="0"/>
            </a:endParaRPr>
          </a:p>
        </p:txBody>
      </p:sp>
    </p:spTree>
    <p:extLst>
      <p:ext uri="{BB962C8B-B14F-4D97-AF65-F5344CB8AC3E}">
        <p14:creationId xmlns:p14="http://schemas.microsoft.com/office/powerpoint/2010/main" val="7065295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1933</Words>
  <Application>Microsoft Office PowerPoint</Application>
  <PresentationFormat>Presentación en pantalla (4:3)</PresentationFormat>
  <Paragraphs>138</Paragraphs>
  <Slides>29</Slides>
  <Notes>0</Notes>
  <HiddenSlides>0</HiddenSlides>
  <MMClips>0</MMClips>
  <ScaleCrop>false</ScaleCrop>
  <HeadingPairs>
    <vt:vector size="4" baseType="variant">
      <vt:variant>
        <vt:lpstr>Tema</vt:lpstr>
      </vt:variant>
      <vt:variant>
        <vt:i4>1</vt:i4>
      </vt:variant>
      <vt:variant>
        <vt:lpstr>Títulos de diapositiva</vt:lpstr>
      </vt:variant>
      <vt:variant>
        <vt:i4>29</vt:i4>
      </vt:variant>
    </vt:vector>
  </HeadingPairs>
  <TitlesOfParts>
    <vt:vector size="3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16</cp:revision>
  <dcterms:created xsi:type="dcterms:W3CDTF">2018-09-25T19:19:04Z</dcterms:created>
  <dcterms:modified xsi:type="dcterms:W3CDTF">2018-09-26T01:22:24Z</dcterms:modified>
</cp:coreProperties>
</file>