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7" r:id="rId2"/>
    <p:sldId id="264" r:id="rId3"/>
    <p:sldId id="258" r:id="rId4"/>
    <p:sldId id="259" r:id="rId5"/>
    <p:sldId id="260" r:id="rId6"/>
    <p:sldId id="261" r:id="rId7"/>
    <p:sldId id="262" r:id="rId8"/>
    <p:sldId id="263" r:id="rId9"/>
    <p:sldId id="265" r:id="rId10"/>
    <p:sldId id="273" r:id="rId11"/>
    <p:sldId id="274" r:id="rId12"/>
    <p:sldId id="275" r:id="rId13"/>
    <p:sldId id="276" r:id="rId14"/>
    <p:sldId id="277" r:id="rId15"/>
    <p:sldId id="266" r:id="rId16"/>
    <p:sldId id="267" r:id="rId17"/>
    <p:sldId id="268" r:id="rId18"/>
    <p:sldId id="269" r:id="rId19"/>
    <p:sldId id="270" r:id="rId20"/>
    <p:sldId id="271" r:id="rId21"/>
    <p:sldId id="278" r:id="rId22"/>
    <p:sldId id="279" r:id="rId23"/>
    <p:sldId id="280" r:id="rId24"/>
    <p:sldId id="281" r:id="rId25"/>
    <p:sldId id="282" r:id="rId26"/>
    <p:sldId id="283" r:id="rId27"/>
    <p:sldId id="284" r:id="rId28"/>
    <p:sldId id="285" r:id="rId29"/>
    <p:sldId id="286" r:id="rId30"/>
    <p:sldId id="287" r:id="rId31"/>
    <p:sldId id="272" r:id="rId32"/>
    <p:sldId id="288" r:id="rId33"/>
    <p:sldId id="289" r:id="rId34"/>
    <p:sldId id="290" r:id="rId35"/>
    <p:sldId id="291" r:id="rId36"/>
    <p:sldId id="292" r:id="rId37"/>
    <p:sldId id="293" r:id="rId38"/>
    <p:sldId id="294" r:id="rId39"/>
    <p:sldId id="322" r:id="rId40"/>
    <p:sldId id="323" r:id="rId41"/>
    <p:sldId id="324" r:id="rId42"/>
    <p:sldId id="298" r:id="rId43"/>
    <p:sldId id="301" r:id="rId44"/>
    <p:sldId id="302" r:id="rId45"/>
    <p:sldId id="303" r:id="rId46"/>
    <p:sldId id="304" r:id="rId47"/>
    <p:sldId id="305" r:id="rId48"/>
    <p:sldId id="306" r:id="rId49"/>
    <p:sldId id="307" r:id="rId50"/>
    <p:sldId id="308" r:id="rId51"/>
    <p:sldId id="309" r:id="rId52"/>
    <p:sldId id="325" r:id="rId53"/>
    <p:sldId id="299" r:id="rId54"/>
    <p:sldId id="300" r:id="rId55"/>
    <p:sldId id="327" r:id="rId56"/>
    <p:sldId id="328" r:id="rId57"/>
    <p:sldId id="329" r:id="rId58"/>
    <p:sldId id="330" r:id="rId59"/>
    <p:sldId id="331" r:id="rId60"/>
    <p:sldId id="332" r:id="rId61"/>
    <p:sldId id="333" r:id="rId62"/>
    <p:sldId id="334" r:id="rId63"/>
    <p:sldId id="295" r:id="rId64"/>
    <p:sldId id="326" r:id="rId65"/>
    <p:sldId id="296" r:id="rId66"/>
    <p:sldId id="317" r:id="rId67"/>
    <p:sldId id="318" r:id="rId68"/>
    <p:sldId id="316" r:id="rId69"/>
    <p:sldId id="311" r:id="rId70"/>
    <p:sldId id="312" r:id="rId71"/>
    <p:sldId id="313" r:id="rId72"/>
    <p:sldId id="314" r:id="rId73"/>
    <p:sldId id="315" r:id="rId74"/>
    <p:sldId id="297" r:id="rId75"/>
    <p:sldId id="319" r:id="rId76"/>
    <p:sldId id="320" r:id="rId77"/>
    <p:sldId id="321" r:id="rId78"/>
    <p:sldId id="335" r:id="rId79"/>
    <p:sldId id="336" r:id="rId80"/>
    <p:sldId id="337" r:id="rId8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660033"/>
    <a:srgbClr val="CC0000"/>
    <a:srgbClr val="FBC1EF"/>
    <a:srgbClr val="3366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E7B4A-8482-48AA-ABDB-9C089DDE341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L"/>
        </a:p>
      </dgm:t>
    </dgm:pt>
    <dgm:pt modelId="{349E834E-67D7-43D5-A74E-AA93641441FF}">
      <dgm:prSet phldrT="[Texto]" custT="1"/>
      <dgm:spPr/>
      <dgm:t>
        <a:bodyPr/>
        <a:lstStyle/>
        <a:p>
          <a:r>
            <a:rPr lang="es-CL" sz="3700" dirty="0" smtClean="0"/>
            <a:t>	</a:t>
          </a:r>
          <a:r>
            <a:rPr lang="es-CL" sz="3200" b="1" dirty="0" smtClean="0">
              <a:solidFill>
                <a:schemeClr val="bg2"/>
              </a:solidFill>
            </a:rPr>
            <a:t>PREVENCIÓN</a:t>
          </a:r>
          <a:endParaRPr lang="es-CL" sz="3200" b="1" dirty="0">
            <a:solidFill>
              <a:schemeClr val="bg2"/>
            </a:solidFill>
          </a:endParaRPr>
        </a:p>
      </dgm:t>
    </dgm:pt>
    <dgm:pt modelId="{C2A02490-AFAA-4890-9DCF-7E7838FEAA7B}" type="parTrans" cxnId="{EE9F9BA4-9541-4B52-A39D-70D90C3BD365}">
      <dgm:prSet/>
      <dgm:spPr/>
      <dgm:t>
        <a:bodyPr/>
        <a:lstStyle/>
        <a:p>
          <a:endParaRPr lang="es-CL"/>
        </a:p>
      </dgm:t>
    </dgm:pt>
    <dgm:pt modelId="{E793624E-8346-419F-AE1E-E18167CABBEC}" type="sibTrans" cxnId="{EE9F9BA4-9541-4B52-A39D-70D90C3BD365}">
      <dgm:prSet/>
      <dgm:spPr/>
      <dgm:t>
        <a:bodyPr/>
        <a:lstStyle/>
        <a:p>
          <a:endParaRPr lang="es-CL"/>
        </a:p>
      </dgm:t>
    </dgm:pt>
    <dgm:pt modelId="{E5383360-583F-433B-A7E9-56CA5358D2C2}">
      <dgm:prSet phldrT="[Texto]" custT="1"/>
      <dgm:spPr/>
      <dgm:t>
        <a:bodyPr/>
        <a:lstStyle/>
        <a:p>
          <a:r>
            <a:rPr lang="es-CL" sz="3200" b="1" dirty="0" smtClean="0">
              <a:solidFill>
                <a:schemeClr val="bg2"/>
              </a:solidFill>
            </a:rPr>
            <a:t>DIAGNÓSTICO</a:t>
          </a:r>
          <a:endParaRPr lang="es-CL" sz="3200" b="1" dirty="0">
            <a:solidFill>
              <a:schemeClr val="bg2"/>
            </a:solidFill>
          </a:endParaRPr>
        </a:p>
      </dgm:t>
    </dgm:pt>
    <dgm:pt modelId="{79913518-A127-4385-9472-4CE4A9BB79E3}" type="parTrans" cxnId="{FBCD3B13-DB53-41C4-9AAE-5C5F7C16A44A}">
      <dgm:prSet/>
      <dgm:spPr/>
      <dgm:t>
        <a:bodyPr/>
        <a:lstStyle/>
        <a:p>
          <a:endParaRPr lang="es-CL"/>
        </a:p>
      </dgm:t>
    </dgm:pt>
    <dgm:pt modelId="{5FD54876-8D5A-4F00-9E38-14B5DFD01C7B}" type="sibTrans" cxnId="{FBCD3B13-DB53-41C4-9AAE-5C5F7C16A44A}">
      <dgm:prSet/>
      <dgm:spPr/>
      <dgm:t>
        <a:bodyPr/>
        <a:lstStyle/>
        <a:p>
          <a:endParaRPr lang="es-CL"/>
        </a:p>
      </dgm:t>
    </dgm:pt>
    <dgm:pt modelId="{DF95A1C7-493F-4B98-86BA-2A7111E3718E}">
      <dgm:prSet phldrT="[Texto]" phldr="1" custT="1"/>
      <dgm:spPr/>
      <dgm:t>
        <a:bodyPr/>
        <a:lstStyle/>
        <a:p>
          <a:endParaRPr lang="es-CL" sz="3200" b="1" dirty="0"/>
        </a:p>
      </dgm:t>
    </dgm:pt>
    <dgm:pt modelId="{AE193A0E-7186-417D-B030-E09C021F7B34}" type="parTrans" cxnId="{D64BE9F6-6A5D-4D1A-BE5A-CA7C6EB7A093}">
      <dgm:prSet/>
      <dgm:spPr/>
      <dgm:t>
        <a:bodyPr/>
        <a:lstStyle/>
        <a:p>
          <a:endParaRPr lang="es-CL"/>
        </a:p>
      </dgm:t>
    </dgm:pt>
    <dgm:pt modelId="{653F0E7B-79CD-46D1-98F4-7D3E99709AD9}" type="sibTrans" cxnId="{D64BE9F6-6A5D-4D1A-BE5A-CA7C6EB7A093}">
      <dgm:prSet/>
      <dgm:spPr/>
      <dgm:t>
        <a:bodyPr/>
        <a:lstStyle/>
        <a:p>
          <a:endParaRPr lang="es-CL"/>
        </a:p>
      </dgm:t>
    </dgm:pt>
    <dgm:pt modelId="{F9C2748A-4C95-43B3-BDD9-962303762902}">
      <dgm:prSet phldrT="[Texto]" custT="1"/>
      <dgm:spPr>
        <a:solidFill>
          <a:schemeClr val="tx2">
            <a:lumMod val="20000"/>
            <a:lumOff val="80000"/>
          </a:schemeClr>
        </a:solidFill>
        <a:ln w="76200">
          <a:solidFill>
            <a:srgbClr val="FF0000"/>
          </a:solidFill>
        </a:ln>
      </dgm:spPr>
      <dgm:t>
        <a:bodyPr/>
        <a:lstStyle/>
        <a:p>
          <a:r>
            <a:rPr lang="es-CL" sz="3600" b="1" dirty="0" smtClean="0">
              <a:solidFill>
                <a:schemeClr val="bg2"/>
              </a:solidFill>
            </a:rPr>
            <a:t>PLAN DE MEJORA</a:t>
          </a:r>
        </a:p>
        <a:p>
          <a:r>
            <a:rPr lang="es-CL" sz="3600" b="1" dirty="0" smtClean="0">
              <a:solidFill>
                <a:schemeClr val="bg2"/>
              </a:solidFill>
            </a:rPr>
            <a:t>Y</a:t>
          </a:r>
        </a:p>
        <a:p>
          <a:r>
            <a:rPr lang="es-CL" sz="3600" b="1" dirty="0" smtClean="0">
              <a:solidFill>
                <a:schemeClr val="bg2"/>
              </a:solidFill>
            </a:rPr>
            <a:t>SEGUIMIENTO</a:t>
          </a:r>
          <a:endParaRPr lang="es-CL" sz="3600" b="1" dirty="0">
            <a:solidFill>
              <a:schemeClr val="bg2"/>
            </a:solidFill>
          </a:endParaRPr>
        </a:p>
      </dgm:t>
    </dgm:pt>
    <dgm:pt modelId="{C45C29F3-D37B-4523-9C3A-D608C3D2D17F}" type="parTrans" cxnId="{4851711F-88C9-4323-BF63-33214506C84C}">
      <dgm:prSet/>
      <dgm:spPr/>
      <dgm:t>
        <a:bodyPr/>
        <a:lstStyle/>
        <a:p>
          <a:endParaRPr lang="es-CL"/>
        </a:p>
      </dgm:t>
    </dgm:pt>
    <dgm:pt modelId="{C04AB06F-D7E6-4197-9FD0-27D89D449D2F}" type="sibTrans" cxnId="{4851711F-88C9-4323-BF63-33214506C84C}">
      <dgm:prSet/>
      <dgm:spPr/>
      <dgm:t>
        <a:bodyPr/>
        <a:lstStyle/>
        <a:p>
          <a:endParaRPr lang="es-CL"/>
        </a:p>
      </dgm:t>
    </dgm:pt>
    <dgm:pt modelId="{2289DD72-C287-4E57-9B6E-36E36B63109A}">
      <dgm:prSet phldrT="[Texto]" phldr="1" custT="1"/>
      <dgm:spPr>
        <a:solidFill>
          <a:schemeClr val="tx2">
            <a:lumMod val="20000"/>
            <a:lumOff val="80000"/>
          </a:schemeClr>
        </a:solidFill>
        <a:ln w="76200">
          <a:solidFill>
            <a:srgbClr val="FF0000"/>
          </a:solidFill>
        </a:ln>
      </dgm:spPr>
      <dgm:t>
        <a:bodyPr/>
        <a:lstStyle/>
        <a:p>
          <a:endParaRPr lang="es-CL" sz="3600" b="1">
            <a:solidFill>
              <a:schemeClr val="bg2"/>
            </a:solidFill>
          </a:endParaRPr>
        </a:p>
      </dgm:t>
    </dgm:pt>
    <dgm:pt modelId="{630199FE-0353-458E-BB5A-871DF3F0C4DA}" type="parTrans" cxnId="{EC6B147E-8276-4D56-9C90-C6ABDB3653D9}">
      <dgm:prSet/>
      <dgm:spPr/>
      <dgm:t>
        <a:bodyPr/>
        <a:lstStyle/>
        <a:p>
          <a:endParaRPr lang="es-CL"/>
        </a:p>
      </dgm:t>
    </dgm:pt>
    <dgm:pt modelId="{875FAB78-39E4-4040-B6D0-952F54A9E1D8}" type="sibTrans" cxnId="{EC6B147E-8276-4D56-9C90-C6ABDB3653D9}">
      <dgm:prSet/>
      <dgm:spPr/>
      <dgm:t>
        <a:bodyPr/>
        <a:lstStyle/>
        <a:p>
          <a:endParaRPr lang="es-CL"/>
        </a:p>
      </dgm:t>
    </dgm:pt>
    <dgm:pt modelId="{7F38F80B-F2A9-424F-BA82-55F45541F494}">
      <dgm:prSet phldrT="[Texto]" phldr="1" custT="1"/>
      <dgm:spPr>
        <a:solidFill>
          <a:schemeClr val="tx2">
            <a:lumMod val="20000"/>
            <a:lumOff val="80000"/>
          </a:schemeClr>
        </a:solidFill>
        <a:ln w="76200">
          <a:solidFill>
            <a:srgbClr val="FF0000"/>
          </a:solidFill>
        </a:ln>
      </dgm:spPr>
      <dgm:t>
        <a:bodyPr/>
        <a:lstStyle/>
        <a:p>
          <a:endParaRPr lang="es-CL" sz="3600" b="1" dirty="0">
            <a:solidFill>
              <a:schemeClr val="bg2"/>
            </a:solidFill>
          </a:endParaRPr>
        </a:p>
      </dgm:t>
    </dgm:pt>
    <dgm:pt modelId="{D010BCC8-E060-4EB3-A16F-E29D7B24DED1}" type="parTrans" cxnId="{77D95B25-0F3C-4165-8745-8F4D5AAF0D8C}">
      <dgm:prSet/>
      <dgm:spPr/>
      <dgm:t>
        <a:bodyPr/>
        <a:lstStyle/>
        <a:p>
          <a:endParaRPr lang="es-CL"/>
        </a:p>
      </dgm:t>
    </dgm:pt>
    <dgm:pt modelId="{BF9A6E08-0E33-41B7-9081-D37257F2E5B4}" type="sibTrans" cxnId="{77D95B25-0F3C-4165-8745-8F4D5AAF0D8C}">
      <dgm:prSet/>
      <dgm:spPr/>
      <dgm:t>
        <a:bodyPr/>
        <a:lstStyle/>
        <a:p>
          <a:endParaRPr lang="es-CL"/>
        </a:p>
      </dgm:t>
    </dgm:pt>
    <dgm:pt modelId="{6DC77AF7-C72F-4A63-9C9A-EEAB1B932E9C}">
      <dgm:prSet phldrT="[Texto]" custT="1"/>
      <dgm:spPr>
        <a:solidFill>
          <a:srgbClr val="FFFF00"/>
        </a:solidFill>
        <a:ln w="76200">
          <a:solidFill>
            <a:schemeClr val="tx1"/>
          </a:solidFill>
        </a:ln>
      </dgm:spPr>
      <dgm:t>
        <a:bodyPr/>
        <a:lstStyle/>
        <a:p>
          <a:r>
            <a:rPr lang="es-CL" sz="2400" b="1" dirty="0" smtClean="0">
              <a:solidFill>
                <a:schemeClr val="bg2"/>
              </a:solidFill>
            </a:rPr>
            <a:t>PASOS DE LA GESTIÓN REALIZADA POR LA INSTITUCIÓN</a:t>
          </a:r>
        </a:p>
        <a:p>
          <a:r>
            <a:rPr lang="es-CL" sz="2400" b="1" dirty="0" smtClean="0">
              <a:solidFill>
                <a:schemeClr val="bg2"/>
              </a:solidFill>
            </a:rPr>
            <a:t>PARA  CUIDAR Y EVALUAR LA APLICACIÓN DE LOS PRINCIPÌOS</a:t>
          </a:r>
          <a:endParaRPr lang="es-CL" sz="2400" b="1" dirty="0">
            <a:solidFill>
              <a:schemeClr val="bg2"/>
            </a:solidFill>
          </a:endParaRPr>
        </a:p>
      </dgm:t>
    </dgm:pt>
    <dgm:pt modelId="{3FF6DB22-0E1F-44B4-9E0C-48BF3A50C02F}" type="parTrans" cxnId="{0BECC14F-ED33-4B10-BEB6-9DD9608E2BFC}">
      <dgm:prSet/>
      <dgm:spPr/>
      <dgm:t>
        <a:bodyPr/>
        <a:lstStyle/>
        <a:p>
          <a:endParaRPr lang="es-CL"/>
        </a:p>
      </dgm:t>
    </dgm:pt>
    <dgm:pt modelId="{4C43C436-9EE5-4CA1-B16B-79895A9CCE68}" type="sibTrans" cxnId="{0BECC14F-ED33-4B10-BEB6-9DD9608E2BFC}">
      <dgm:prSet/>
      <dgm:spPr/>
      <dgm:t>
        <a:bodyPr/>
        <a:lstStyle/>
        <a:p>
          <a:endParaRPr lang="es-CL"/>
        </a:p>
      </dgm:t>
    </dgm:pt>
    <dgm:pt modelId="{4865CCB5-8F37-4DC0-A4BA-D0F4F12BEBBD}">
      <dgm:prSet phldrT="[Texto]" phldr="1" custT="1"/>
      <dgm:spPr>
        <a:solidFill>
          <a:srgbClr val="FFFF00"/>
        </a:solidFill>
        <a:ln w="76200">
          <a:solidFill>
            <a:schemeClr val="tx1"/>
          </a:solidFill>
        </a:ln>
      </dgm:spPr>
      <dgm:t>
        <a:bodyPr/>
        <a:lstStyle/>
        <a:p>
          <a:endParaRPr lang="es-CL" sz="2400" b="1" dirty="0">
            <a:solidFill>
              <a:schemeClr val="bg2"/>
            </a:solidFill>
          </a:endParaRPr>
        </a:p>
      </dgm:t>
    </dgm:pt>
    <dgm:pt modelId="{1B1B6C73-826F-4198-A3CF-104CA12DDD88}" type="parTrans" cxnId="{ED8F4194-DF4E-4B7A-9832-E144D99DF7B2}">
      <dgm:prSet/>
      <dgm:spPr/>
      <dgm:t>
        <a:bodyPr/>
        <a:lstStyle/>
        <a:p>
          <a:endParaRPr lang="es-CL"/>
        </a:p>
      </dgm:t>
    </dgm:pt>
    <dgm:pt modelId="{1733AC28-0E36-4CCC-9776-7192C499F2B3}" type="sibTrans" cxnId="{ED8F4194-DF4E-4B7A-9832-E144D99DF7B2}">
      <dgm:prSet/>
      <dgm:spPr/>
      <dgm:t>
        <a:bodyPr/>
        <a:lstStyle/>
        <a:p>
          <a:endParaRPr lang="es-CL"/>
        </a:p>
      </dgm:t>
    </dgm:pt>
    <dgm:pt modelId="{D8A9AC98-A3B6-422B-A0DA-CC93157F8A5B}">
      <dgm:prSet phldrT="[Texto]" phldr="1" custT="1"/>
      <dgm:spPr>
        <a:solidFill>
          <a:srgbClr val="FFFF00"/>
        </a:solidFill>
        <a:ln w="76200">
          <a:solidFill>
            <a:schemeClr val="tx1"/>
          </a:solidFill>
        </a:ln>
      </dgm:spPr>
      <dgm:t>
        <a:bodyPr/>
        <a:lstStyle/>
        <a:p>
          <a:endParaRPr lang="es-CL" sz="2400" b="1" dirty="0">
            <a:solidFill>
              <a:schemeClr val="bg2"/>
            </a:solidFill>
          </a:endParaRPr>
        </a:p>
      </dgm:t>
    </dgm:pt>
    <dgm:pt modelId="{FC2265BC-5E01-4A61-99BD-CE822A5A5284}" type="parTrans" cxnId="{B488CA9C-56FB-4847-9576-589319AAD625}">
      <dgm:prSet/>
      <dgm:spPr/>
      <dgm:t>
        <a:bodyPr/>
        <a:lstStyle/>
        <a:p>
          <a:endParaRPr lang="es-CL"/>
        </a:p>
      </dgm:t>
    </dgm:pt>
    <dgm:pt modelId="{912F02BA-1756-4D65-B787-1DFA0E66B1E2}" type="sibTrans" cxnId="{B488CA9C-56FB-4847-9576-589319AAD625}">
      <dgm:prSet/>
      <dgm:spPr/>
      <dgm:t>
        <a:bodyPr/>
        <a:lstStyle/>
        <a:p>
          <a:endParaRPr lang="es-CL"/>
        </a:p>
      </dgm:t>
    </dgm:pt>
    <dgm:pt modelId="{4C7888A6-A9F3-459A-AEDD-8BD4CC4C7E17}" type="pres">
      <dgm:prSet presAssocID="{BA4E7B4A-8482-48AA-ABDB-9C089DDE341C}" presName="linear" presStyleCnt="0">
        <dgm:presLayoutVars>
          <dgm:dir/>
          <dgm:resizeHandles val="exact"/>
        </dgm:presLayoutVars>
      </dgm:prSet>
      <dgm:spPr/>
      <dgm:t>
        <a:bodyPr/>
        <a:lstStyle/>
        <a:p>
          <a:endParaRPr lang="es-CL"/>
        </a:p>
      </dgm:t>
    </dgm:pt>
    <dgm:pt modelId="{7BF4E1C7-8E17-4E84-B517-34AC05362931}" type="pres">
      <dgm:prSet presAssocID="{349E834E-67D7-43D5-A74E-AA93641441FF}" presName="comp" presStyleCnt="0"/>
      <dgm:spPr/>
    </dgm:pt>
    <dgm:pt modelId="{87AD294E-C4A3-4415-926E-FAAEAB9AC877}" type="pres">
      <dgm:prSet presAssocID="{349E834E-67D7-43D5-A74E-AA93641441FF}" presName="box" presStyleLbl="node1" presStyleIdx="0" presStyleCnt="3"/>
      <dgm:spPr/>
      <dgm:t>
        <a:bodyPr/>
        <a:lstStyle/>
        <a:p>
          <a:endParaRPr lang="es-CL"/>
        </a:p>
      </dgm:t>
    </dgm:pt>
    <dgm:pt modelId="{21EE419E-33B9-4C33-808D-36F2AD9FF8E7}" type="pres">
      <dgm:prSet presAssocID="{349E834E-67D7-43D5-A74E-AA93641441FF}" presName="img" presStyleLbl="fgImgPlace1" presStyleIdx="0" presStyleCnt="3"/>
      <dgm:spPr/>
    </dgm:pt>
    <dgm:pt modelId="{40CD43AD-2CC9-4C49-8AF1-528536C8B8F1}" type="pres">
      <dgm:prSet presAssocID="{349E834E-67D7-43D5-A74E-AA93641441FF}" presName="text" presStyleLbl="node1" presStyleIdx="0" presStyleCnt="3">
        <dgm:presLayoutVars>
          <dgm:bulletEnabled val="1"/>
        </dgm:presLayoutVars>
      </dgm:prSet>
      <dgm:spPr/>
      <dgm:t>
        <a:bodyPr/>
        <a:lstStyle/>
        <a:p>
          <a:endParaRPr lang="es-CL"/>
        </a:p>
      </dgm:t>
    </dgm:pt>
    <dgm:pt modelId="{CCA0DB77-728A-41E6-B354-5539D3407B12}" type="pres">
      <dgm:prSet presAssocID="{E793624E-8346-419F-AE1E-E18167CABBEC}" presName="spacer" presStyleCnt="0"/>
      <dgm:spPr/>
    </dgm:pt>
    <dgm:pt modelId="{9984A686-07B7-4CCA-9469-25E55CCF9084}" type="pres">
      <dgm:prSet presAssocID="{F9C2748A-4C95-43B3-BDD9-962303762902}" presName="comp" presStyleCnt="0"/>
      <dgm:spPr/>
    </dgm:pt>
    <dgm:pt modelId="{D94FCDAF-36B8-421C-9C80-3015216EF936}" type="pres">
      <dgm:prSet presAssocID="{F9C2748A-4C95-43B3-BDD9-962303762902}" presName="box" presStyleLbl="node1" presStyleIdx="1" presStyleCnt="3"/>
      <dgm:spPr/>
      <dgm:t>
        <a:bodyPr/>
        <a:lstStyle/>
        <a:p>
          <a:endParaRPr lang="es-CL"/>
        </a:p>
      </dgm:t>
    </dgm:pt>
    <dgm:pt modelId="{CF01CE94-BE62-4CDF-9B21-7A834CAB6A7A}" type="pres">
      <dgm:prSet presAssocID="{F9C2748A-4C95-43B3-BDD9-962303762902}" presName="img" presStyleLbl="fgImgPlace1" presStyleIdx="1" presStyleCnt="3"/>
      <dgm:spPr/>
    </dgm:pt>
    <dgm:pt modelId="{5CC16B2C-1E7F-46E6-AA2F-74AC75A1526A}" type="pres">
      <dgm:prSet presAssocID="{F9C2748A-4C95-43B3-BDD9-962303762902}" presName="text" presStyleLbl="node1" presStyleIdx="1" presStyleCnt="3">
        <dgm:presLayoutVars>
          <dgm:bulletEnabled val="1"/>
        </dgm:presLayoutVars>
      </dgm:prSet>
      <dgm:spPr/>
      <dgm:t>
        <a:bodyPr/>
        <a:lstStyle/>
        <a:p>
          <a:endParaRPr lang="es-CL"/>
        </a:p>
      </dgm:t>
    </dgm:pt>
    <dgm:pt modelId="{B16E44A7-14DA-43FD-9729-B441F44D33BA}" type="pres">
      <dgm:prSet presAssocID="{C04AB06F-D7E6-4197-9FD0-27D89D449D2F}" presName="spacer" presStyleCnt="0"/>
      <dgm:spPr/>
    </dgm:pt>
    <dgm:pt modelId="{F69BB692-9EE1-4611-B2B7-EC8CA950AC89}" type="pres">
      <dgm:prSet presAssocID="{6DC77AF7-C72F-4A63-9C9A-EEAB1B932E9C}" presName="comp" presStyleCnt="0"/>
      <dgm:spPr/>
    </dgm:pt>
    <dgm:pt modelId="{07F3608B-941A-4AC7-A363-5E80F958E32A}" type="pres">
      <dgm:prSet presAssocID="{6DC77AF7-C72F-4A63-9C9A-EEAB1B932E9C}" presName="box" presStyleLbl="node1" presStyleIdx="2" presStyleCnt="3"/>
      <dgm:spPr/>
      <dgm:t>
        <a:bodyPr/>
        <a:lstStyle/>
        <a:p>
          <a:endParaRPr lang="es-CL"/>
        </a:p>
      </dgm:t>
    </dgm:pt>
    <dgm:pt modelId="{EF80DC4B-14C3-4535-BE45-44DFB8636E84}" type="pres">
      <dgm:prSet presAssocID="{6DC77AF7-C72F-4A63-9C9A-EEAB1B932E9C}" presName="img" presStyleLbl="fgImgPlace1" presStyleIdx="2" presStyleCnt="3"/>
      <dgm:spPr/>
    </dgm:pt>
    <dgm:pt modelId="{0FD58F2A-B49B-44B9-B3E5-AC32B371AD38}" type="pres">
      <dgm:prSet presAssocID="{6DC77AF7-C72F-4A63-9C9A-EEAB1B932E9C}" presName="text" presStyleLbl="node1" presStyleIdx="2" presStyleCnt="3">
        <dgm:presLayoutVars>
          <dgm:bulletEnabled val="1"/>
        </dgm:presLayoutVars>
      </dgm:prSet>
      <dgm:spPr/>
      <dgm:t>
        <a:bodyPr/>
        <a:lstStyle/>
        <a:p>
          <a:endParaRPr lang="es-CL"/>
        </a:p>
      </dgm:t>
    </dgm:pt>
  </dgm:ptLst>
  <dgm:cxnLst>
    <dgm:cxn modelId="{91821B06-514D-4BBE-A9DE-167D454EBC4C}" type="presOf" srcId="{349E834E-67D7-43D5-A74E-AA93641441FF}" destId="{87AD294E-C4A3-4415-926E-FAAEAB9AC877}" srcOrd="0" destOrd="0" presId="urn:microsoft.com/office/officeart/2005/8/layout/vList4"/>
    <dgm:cxn modelId="{D64BE9F6-6A5D-4D1A-BE5A-CA7C6EB7A093}" srcId="{349E834E-67D7-43D5-A74E-AA93641441FF}" destId="{DF95A1C7-493F-4B98-86BA-2A7111E3718E}" srcOrd="1" destOrd="0" parTransId="{AE193A0E-7186-417D-B030-E09C021F7B34}" sibTransId="{653F0E7B-79CD-46D1-98F4-7D3E99709AD9}"/>
    <dgm:cxn modelId="{EC6B147E-8276-4D56-9C90-C6ABDB3653D9}" srcId="{F9C2748A-4C95-43B3-BDD9-962303762902}" destId="{2289DD72-C287-4E57-9B6E-36E36B63109A}" srcOrd="0" destOrd="0" parTransId="{630199FE-0353-458E-BB5A-871DF3F0C4DA}" sibTransId="{875FAB78-39E4-4040-B6D0-952F54A9E1D8}"/>
    <dgm:cxn modelId="{FBCD3B13-DB53-41C4-9AAE-5C5F7C16A44A}" srcId="{349E834E-67D7-43D5-A74E-AA93641441FF}" destId="{E5383360-583F-433B-A7E9-56CA5358D2C2}" srcOrd="0" destOrd="0" parTransId="{79913518-A127-4385-9472-4CE4A9BB79E3}" sibTransId="{5FD54876-8D5A-4F00-9E38-14B5DFD01C7B}"/>
    <dgm:cxn modelId="{EE9F9BA4-9541-4B52-A39D-70D90C3BD365}" srcId="{BA4E7B4A-8482-48AA-ABDB-9C089DDE341C}" destId="{349E834E-67D7-43D5-A74E-AA93641441FF}" srcOrd="0" destOrd="0" parTransId="{C2A02490-AFAA-4890-9DCF-7E7838FEAA7B}" sibTransId="{E793624E-8346-419F-AE1E-E18167CABBEC}"/>
    <dgm:cxn modelId="{B4810E61-3D2F-4BFA-B9E3-FD65B9AD99FC}" type="presOf" srcId="{7F38F80B-F2A9-424F-BA82-55F45541F494}" destId="{D94FCDAF-36B8-421C-9C80-3015216EF936}" srcOrd="0" destOrd="2" presId="urn:microsoft.com/office/officeart/2005/8/layout/vList4"/>
    <dgm:cxn modelId="{58CE0620-5411-49A7-987B-C0EF7C5936E1}" type="presOf" srcId="{DF95A1C7-493F-4B98-86BA-2A7111E3718E}" destId="{40CD43AD-2CC9-4C49-8AF1-528536C8B8F1}" srcOrd="1" destOrd="2" presId="urn:microsoft.com/office/officeart/2005/8/layout/vList4"/>
    <dgm:cxn modelId="{B577D2F4-02B5-422D-9C85-4FCAFC4F4FD5}" type="presOf" srcId="{D8A9AC98-A3B6-422B-A0DA-CC93157F8A5B}" destId="{07F3608B-941A-4AC7-A363-5E80F958E32A}" srcOrd="0" destOrd="2" presId="urn:microsoft.com/office/officeart/2005/8/layout/vList4"/>
    <dgm:cxn modelId="{35ED85E5-AEAC-496D-81A1-F623C513F9BC}" type="presOf" srcId="{D8A9AC98-A3B6-422B-A0DA-CC93157F8A5B}" destId="{0FD58F2A-B49B-44B9-B3E5-AC32B371AD38}" srcOrd="1" destOrd="2" presId="urn:microsoft.com/office/officeart/2005/8/layout/vList4"/>
    <dgm:cxn modelId="{E6C4EF82-DC26-476B-84A2-E45D42C3740D}" type="presOf" srcId="{7F38F80B-F2A9-424F-BA82-55F45541F494}" destId="{5CC16B2C-1E7F-46E6-AA2F-74AC75A1526A}" srcOrd="1" destOrd="2" presId="urn:microsoft.com/office/officeart/2005/8/layout/vList4"/>
    <dgm:cxn modelId="{B488CA9C-56FB-4847-9576-589319AAD625}" srcId="{6DC77AF7-C72F-4A63-9C9A-EEAB1B932E9C}" destId="{D8A9AC98-A3B6-422B-A0DA-CC93157F8A5B}" srcOrd="1" destOrd="0" parTransId="{FC2265BC-5E01-4A61-99BD-CE822A5A5284}" sibTransId="{912F02BA-1756-4D65-B787-1DFA0E66B1E2}"/>
    <dgm:cxn modelId="{21E77292-4349-4AA2-9371-6DA8EFA4286D}" type="presOf" srcId="{6DC77AF7-C72F-4A63-9C9A-EEAB1B932E9C}" destId="{0FD58F2A-B49B-44B9-B3E5-AC32B371AD38}" srcOrd="1" destOrd="0" presId="urn:microsoft.com/office/officeart/2005/8/layout/vList4"/>
    <dgm:cxn modelId="{81264F70-25A4-4F6D-B1DE-9724ED34BE7D}" type="presOf" srcId="{6DC77AF7-C72F-4A63-9C9A-EEAB1B932E9C}" destId="{07F3608B-941A-4AC7-A363-5E80F958E32A}" srcOrd="0" destOrd="0" presId="urn:microsoft.com/office/officeart/2005/8/layout/vList4"/>
    <dgm:cxn modelId="{5C2D2052-19A8-4717-96FE-BCB0763EC20C}" type="presOf" srcId="{2289DD72-C287-4E57-9B6E-36E36B63109A}" destId="{5CC16B2C-1E7F-46E6-AA2F-74AC75A1526A}" srcOrd="1" destOrd="1" presId="urn:microsoft.com/office/officeart/2005/8/layout/vList4"/>
    <dgm:cxn modelId="{DCDC4B95-8A50-4581-A967-2977153AF6E6}" type="presOf" srcId="{349E834E-67D7-43D5-A74E-AA93641441FF}" destId="{40CD43AD-2CC9-4C49-8AF1-528536C8B8F1}" srcOrd="1" destOrd="0" presId="urn:microsoft.com/office/officeart/2005/8/layout/vList4"/>
    <dgm:cxn modelId="{877948A1-04D3-4E59-8118-9E684B48E3D9}" type="presOf" srcId="{F9C2748A-4C95-43B3-BDD9-962303762902}" destId="{D94FCDAF-36B8-421C-9C80-3015216EF936}" srcOrd="0" destOrd="0" presId="urn:microsoft.com/office/officeart/2005/8/layout/vList4"/>
    <dgm:cxn modelId="{298F8935-D6C5-4408-8326-622C42461387}" type="presOf" srcId="{4865CCB5-8F37-4DC0-A4BA-D0F4F12BEBBD}" destId="{0FD58F2A-B49B-44B9-B3E5-AC32B371AD38}" srcOrd="1" destOrd="1" presId="urn:microsoft.com/office/officeart/2005/8/layout/vList4"/>
    <dgm:cxn modelId="{4851711F-88C9-4323-BF63-33214506C84C}" srcId="{BA4E7B4A-8482-48AA-ABDB-9C089DDE341C}" destId="{F9C2748A-4C95-43B3-BDD9-962303762902}" srcOrd="1" destOrd="0" parTransId="{C45C29F3-D37B-4523-9C3A-D608C3D2D17F}" sibTransId="{C04AB06F-D7E6-4197-9FD0-27D89D449D2F}"/>
    <dgm:cxn modelId="{ED8F4194-DF4E-4B7A-9832-E144D99DF7B2}" srcId="{6DC77AF7-C72F-4A63-9C9A-EEAB1B932E9C}" destId="{4865CCB5-8F37-4DC0-A4BA-D0F4F12BEBBD}" srcOrd="0" destOrd="0" parTransId="{1B1B6C73-826F-4198-A3CF-104CA12DDD88}" sibTransId="{1733AC28-0E36-4CCC-9776-7192C499F2B3}"/>
    <dgm:cxn modelId="{77D95B25-0F3C-4165-8745-8F4D5AAF0D8C}" srcId="{F9C2748A-4C95-43B3-BDD9-962303762902}" destId="{7F38F80B-F2A9-424F-BA82-55F45541F494}" srcOrd="1" destOrd="0" parTransId="{D010BCC8-E060-4EB3-A16F-E29D7B24DED1}" sibTransId="{BF9A6E08-0E33-41B7-9081-D37257F2E5B4}"/>
    <dgm:cxn modelId="{F049795F-0076-4028-9A70-666E0FA1817F}" type="presOf" srcId="{BA4E7B4A-8482-48AA-ABDB-9C089DDE341C}" destId="{4C7888A6-A9F3-459A-AEDD-8BD4CC4C7E17}" srcOrd="0" destOrd="0" presId="urn:microsoft.com/office/officeart/2005/8/layout/vList4"/>
    <dgm:cxn modelId="{607FF9E6-7C5C-460F-AC8A-C97468D8209E}" type="presOf" srcId="{DF95A1C7-493F-4B98-86BA-2A7111E3718E}" destId="{87AD294E-C4A3-4415-926E-FAAEAB9AC877}" srcOrd="0" destOrd="2" presId="urn:microsoft.com/office/officeart/2005/8/layout/vList4"/>
    <dgm:cxn modelId="{0BECC14F-ED33-4B10-BEB6-9DD9608E2BFC}" srcId="{BA4E7B4A-8482-48AA-ABDB-9C089DDE341C}" destId="{6DC77AF7-C72F-4A63-9C9A-EEAB1B932E9C}" srcOrd="2" destOrd="0" parTransId="{3FF6DB22-0E1F-44B4-9E0C-48BF3A50C02F}" sibTransId="{4C43C436-9EE5-4CA1-B16B-79895A9CCE68}"/>
    <dgm:cxn modelId="{902B831E-D0B6-4102-A0E8-DFAA57C03D14}" type="presOf" srcId="{2289DD72-C287-4E57-9B6E-36E36B63109A}" destId="{D94FCDAF-36B8-421C-9C80-3015216EF936}" srcOrd="0" destOrd="1" presId="urn:microsoft.com/office/officeart/2005/8/layout/vList4"/>
    <dgm:cxn modelId="{BC08AA80-BE35-4D9F-88F5-C4BC3130AEE9}" type="presOf" srcId="{E5383360-583F-433B-A7E9-56CA5358D2C2}" destId="{87AD294E-C4A3-4415-926E-FAAEAB9AC877}" srcOrd="0" destOrd="1" presId="urn:microsoft.com/office/officeart/2005/8/layout/vList4"/>
    <dgm:cxn modelId="{1E1E3D3F-17EE-4332-88EE-1BDECA184981}" type="presOf" srcId="{F9C2748A-4C95-43B3-BDD9-962303762902}" destId="{5CC16B2C-1E7F-46E6-AA2F-74AC75A1526A}" srcOrd="1" destOrd="0" presId="urn:microsoft.com/office/officeart/2005/8/layout/vList4"/>
    <dgm:cxn modelId="{11707BE5-5078-4477-9CE6-F22771D07FF1}" type="presOf" srcId="{E5383360-583F-433B-A7E9-56CA5358D2C2}" destId="{40CD43AD-2CC9-4C49-8AF1-528536C8B8F1}" srcOrd="1" destOrd="1" presId="urn:microsoft.com/office/officeart/2005/8/layout/vList4"/>
    <dgm:cxn modelId="{67E26F0A-68DD-4DF9-820E-956CFDAB15BC}" type="presOf" srcId="{4865CCB5-8F37-4DC0-A4BA-D0F4F12BEBBD}" destId="{07F3608B-941A-4AC7-A363-5E80F958E32A}" srcOrd="0" destOrd="1" presId="urn:microsoft.com/office/officeart/2005/8/layout/vList4"/>
    <dgm:cxn modelId="{BE1588B3-A133-4FA8-A371-3E285A52CB58}" type="presParOf" srcId="{4C7888A6-A9F3-459A-AEDD-8BD4CC4C7E17}" destId="{7BF4E1C7-8E17-4E84-B517-34AC05362931}" srcOrd="0" destOrd="0" presId="urn:microsoft.com/office/officeart/2005/8/layout/vList4"/>
    <dgm:cxn modelId="{D2AA95A3-137D-4B9F-8E70-9B92D88FFDC3}" type="presParOf" srcId="{7BF4E1C7-8E17-4E84-B517-34AC05362931}" destId="{87AD294E-C4A3-4415-926E-FAAEAB9AC877}" srcOrd="0" destOrd="0" presId="urn:microsoft.com/office/officeart/2005/8/layout/vList4"/>
    <dgm:cxn modelId="{CC762FD2-2BA0-4E8F-8301-2EDF63D29259}" type="presParOf" srcId="{7BF4E1C7-8E17-4E84-B517-34AC05362931}" destId="{21EE419E-33B9-4C33-808D-36F2AD9FF8E7}" srcOrd="1" destOrd="0" presId="urn:microsoft.com/office/officeart/2005/8/layout/vList4"/>
    <dgm:cxn modelId="{006EF7A6-846E-43C2-8775-FB06A22ACE69}" type="presParOf" srcId="{7BF4E1C7-8E17-4E84-B517-34AC05362931}" destId="{40CD43AD-2CC9-4C49-8AF1-528536C8B8F1}" srcOrd="2" destOrd="0" presId="urn:microsoft.com/office/officeart/2005/8/layout/vList4"/>
    <dgm:cxn modelId="{098119A2-1DEE-4B60-A68D-C5788A893409}" type="presParOf" srcId="{4C7888A6-A9F3-459A-AEDD-8BD4CC4C7E17}" destId="{CCA0DB77-728A-41E6-B354-5539D3407B12}" srcOrd="1" destOrd="0" presId="urn:microsoft.com/office/officeart/2005/8/layout/vList4"/>
    <dgm:cxn modelId="{A75D378B-909E-46BC-A3C9-CCC20E98945B}" type="presParOf" srcId="{4C7888A6-A9F3-459A-AEDD-8BD4CC4C7E17}" destId="{9984A686-07B7-4CCA-9469-25E55CCF9084}" srcOrd="2" destOrd="0" presId="urn:microsoft.com/office/officeart/2005/8/layout/vList4"/>
    <dgm:cxn modelId="{C2C92BDE-2779-4BE6-ADAB-ACC9317D827C}" type="presParOf" srcId="{9984A686-07B7-4CCA-9469-25E55CCF9084}" destId="{D94FCDAF-36B8-421C-9C80-3015216EF936}" srcOrd="0" destOrd="0" presId="urn:microsoft.com/office/officeart/2005/8/layout/vList4"/>
    <dgm:cxn modelId="{C556F6E9-BF29-4EF1-9AAC-552492FC9E58}" type="presParOf" srcId="{9984A686-07B7-4CCA-9469-25E55CCF9084}" destId="{CF01CE94-BE62-4CDF-9B21-7A834CAB6A7A}" srcOrd="1" destOrd="0" presId="urn:microsoft.com/office/officeart/2005/8/layout/vList4"/>
    <dgm:cxn modelId="{DF08397D-81DC-4F44-AFB7-5DC7513C14E4}" type="presParOf" srcId="{9984A686-07B7-4CCA-9469-25E55CCF9084}" destId="{5CC16B2C-1E7F-46E6-AA2F-74AC75A1526A}" srcOrd="2" destOrd="0" presId="urn:microsoft.com/office/officeart/2005/8/layout/vList4"/>
    <dgm:cxn modelId="{0352A3BC-648D-4782-9E3D-79F5ED011EEA}" type="presParOf" srcId="{4C7888A6-A9F3-459A-AEDD-8BD4CC4C7E17}" destId="{B16E44A7-14DA-43FD-9729-B441F44D33BA}" srcOrd="3" destOrd="0" presId="urn:microsoft.com/office/officeart/2005/8/layout/vList4"/>
    <dgm:cxn modelId="{98037B6C-6604-4440-987B-FCCD429B0103}" type="presParOf" srcId="{4C7888A6-A9F3-459A-AEDD-8BD4CC4C7E17}" destId="{F69BB692-9EE1-4611-B2B7-EC8CA950AC89}" srcOrd="4" destOrd="0" presId="urn:microsoft.com/office/officeart/2005/8/layout/vList4"/>
    <dgm:cxn modelId="{C0ACEF42-DA34-49CE-BBF4-894A0A1D5A20}" type="presParOf" srcId="{F69BB692-9EE1-4611-B2B7-EC8CA950AC89}" destId="{07F3608B-941A-4AC7-A363-5E80F958E32A}" srcOrd="0" destOrd="0" presId="urn:microsoft.com/office/officeart/2005/8/layout/vList4"/>
    <dgm:cxn modelId="{1BF5D2B6-7D92-48EF-9051-24A6E18AE8DE}" type="presParOf" srcId="{F69BB692-9EE1-4611-B2B7-EC8CA950AC89}" destId="{EF80DC4B-14C3-4535-BE45-44DFB8636E84}" srcOrd="1" destOrd="0" presId="urn:microsoft.com/office/officeart/2005/8/layout/vList4"/>
    <dgm:cxn modelId="{73B30CC2-B364-49F9-B3FB-2F1CE3FC1C8E}" type="presParOf" srcId="{F69BB692-9EE1-4611-B2B7-EC8CA950AC89}" destId="{0FD58F2A-B49B-44B9-B3E5-AC32B371AD3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09D976-120D-4581-8029-70C9A50E2A8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L"/>
        </a:p>
      </dgm:t>
    </dgm:pt>
    <dgm:pt modelId="{81A0AAD6-119E-4340-8FD3-2BB99566E98E}">
      <dgm:prSet phldrT="[Texto]" custT="1"/>
      <dgm:spPr>
        <a:solidFill>
          <a:schemeClr val="tx2">
            <a:lumMod val="60000"/>
            <a:lumOff val="40000"/>
          </a:schemeClr>
        </a:solidFill>
      </dgm:spPr>
      <dgm:t>
        <a:bodyPr/>
        <a:lstStyle/>
        <a:p>
          <a:pPr algn="l"/>
          <a:r>
            <a:rPr lang="es-CL" sz="2400" b="1" dirty="0" smtClean="0">
              <a:solidFill>
                <a:srgbClr val="C00000"/>
              </a:solidFill>
            </a:rPr>
            <a:t>EL CUMPLIMIENTO CORRESPONDE A  ¡¡¡ TODOS !!</a:t>
          </a:r>
          <a:endParaRPr lang="es-CL" sz="2400" b="1" dirty="0">
            <a:solidFill>
              <a:srgbClr val="C00000"/>
            </a:solidFill>
          </a:endParaRPr>
        </a:p>
      </dgm:t>
    </dgm:pt>
    <dgm:pt modelId="{34B89E94-A7B2-47CA-9A61-9D2FF195B2A6}" type="parTrans" cxnId="{0053F13C-C902-47E4-86E0-8ED3A4ADE17D}">
      <dgm:prSet/>
      <dgm:spPr/>
      <dgm:t>
        <a:bodyPr/>
        <a:lstStyle/>
        <a:p>
          <a:pPr algn="l"/>
          <a:endParaRPr lang="es-CL"/>
        </a:p>
      </dgm:t>
    </dgm:pt>
    <dgm:pt modelId="{B164E129-62DF-481E-B381-670369488644}" type="sibTrans" cxnId="{0053F13C-C902-47E4-86E0-8ED3A4ADE17D}">
      <dgm:prSet/>
      <dgm:spPr/>
      <dgm:t>
        <a:bodyPr/>
        <a:lstStyle/>
        <a:p>
          <a:pPr algn="l"/>
          <a:endParaRPr lang="es-CL"/>
        </a:p>
      </dgm:t>
    </dgm:pt>
    <dgm:pt modelId="{80507C6C-112C-4830-B461-62742D8D7E3B}">
      <dgm:prSet phldrT="[Texto]" custT="1"/>
      <dgm:spPr>
        <a:solidFill>
          <a:srgbClr val="FBC1EF"/>
        </a:solidFill>
      </dgm:spPr>
      <dgm:t>
        <a:bodyPr/>
        <a:lstStyle/>
        <a:p>
          <a:pPr algn="l"/>
          <a:r>
            <a:rPr lang="es-CL" sz="2800" b="1" dirty="0" smtClean="0">
              <a:solidFill>
                <a:srgbClr val="CC0000"/>
              </a:solidFill>
            </a:rPr>
            <a:t>Y PROGRAMAS DE PREVENCIÓN</a:t>
          </a:r>
          <a:endParaRPr lang="es-CL" sz="2800" b="1" dirty="0">
            <a:solidFill>
              <a:srgbClr val="CC0000"/>
            </a:solidFill>
          </a:endParaRPr>
        </a:p>
      </dgm:t>
    </dgm:pt>
    <dgm:pt modelId="{9B7CE3E7-6149-4EC2-9A0F-83A8C1BC7DEE}" type="parTrans" cxnId="{25BDC03B-4C90-4C53-ADF0-26E4B0B1F0C8}">
      <dgm:prSet/>
      <dgm:spPr/>
      <dgm:t>
        <a:bodyPr/>
        <a:lstStyle/>
        <a:p>
          <a:pPr algn="l"/>
          <a:endParaRPr lang="es-CL"/>
        </a:p>
      </dgm:t>
    </dgm:pt>
    <dgm:pt modelId="{47318ADD-6214-4D36-891A-2748A73510AF}" type="sibTrans" cxnId="{25BDC03B-4C90-4C53-ADF0-26E4B0B1F0C8}">
      <dgm:prSet/>
      <dgm:spPr/>
      <dgm:t>
        <a:bodyPr/>
        <a:lstStyle/>
        <a:p>
          <a:pPr algn="l"/>
          <a:endParaRPr lang="es-CL"/>
        </a:p>
      </dgm:t>
    </dgm:pt>
    <dgm:pt modelId="{B53BA5DA-FCF6-44BA-BC23-B59155E73E2A}">
      <dgm:prSet phldrT="[Texto]"/>
      <dgm:spPr>
        <a:solidFill>
          <a:srgbClr val="FBC1EF"/>
        </a:solidFill>
      </dgm:spPr>
      <dgm:t>
        <a:bodyPr/>
        <a:lstStyle/>
        <a:p>
          <a:pPr algn="l"/>
          <a:r>
            <a:rPr lang="es-CL" b="1" dirty="0" smtClean="0">
              <a:solidFill>
                <a:srgbClr val="CC0000"/>
              </a:solidFill>
            </a:rPr>
            <a:t>Y PROGRAMAS DE MEJORAS DEL CLIMA LABORAL.</a:t>
          </a:r>
          <a:endParaRPr lang="es-CL" b="1" dirty="0">
            <a:solidFill>
              <a:srgbClr val="CC0000"/>
            </a:solidFill>
          </a:endParaRPr>
        </a:p>
      </dgm:t>
    </dgm:pt>
    <dgm:pt modelId="{C1C21F10-7E63-491F-A931-B8F27242FACB}" type="parTrans" cxnId="{AF929D6D-7D5A-412A-AA76-BC361CEFDD00}">
      <dgm:prSet/>
      <dgm:spPr/>
      <dgm:t>
        <a:bodyPr/>
        <a:lstStyle/>
        <a:p>
          <a:pPr algn="l"/>
          <a:endParaRPr lang="es-CL"/>
        </a:p>
      </dgm:t>
    </dgm:pt>
    <dgm:pt modelId="{3B1FF399-1628-4797-B20A-7A0BBAFB662C}" type="sibTrans" cxnId="{AF929D6D-7D5A-412A-AA76-BC361CEFDD00}">
      <dgm:prSet/>
      <dgm:spPr/>
      <dgm:t>
        <a:bodyPr/>
        <a:lstStyle/>
        <a:p>
          <a:pPr algn="l"/>
          <a:endParaRPr lang="es-CL"/>
        </a:p>
      </dgm:t>
    </dgm:pt>
    <dgm:pt modelId="{F5E72198-38A6-4708-A560-00E52B231879}">
      <dgm:prSet custT="1"/>
      <dgm:spPr/>
      <dgm:t>
        <a:bodyPr/>
        <a:lstStyle/>
        <a:p>
          <a:pPr algn="l"/>
          <a:r>
            <a:rPr lang="es-CL" sz="2400" b="1" dirty="0" smtClean="0">
              <a:solidFill>
                <a:schemeClr val="bg2"/>
              </a:solidFill>
            </a:rPr>
            <a:t>1.- HAY UN COMITÉ DE RIESGOS PSICOSOCIALES</a:t>
          </a:r>
          <a:r>
            <a:rPr lang="es-CL" sz="2400" dirty="0" smtClean="0">
              <a:solidFill>
                <a:srgbClr val="FF0000"/>
              </a:solidFill>
            </a:rPr>
            <a:t>::</a:t>
          </a:r>
          <a:endParaRPr lang="es-CL" sz="2400" dirty="0">
            <a:solidFill>
              <a:srgbClr val="FF0000"/>
            </a:solidFill>
          </a:endParaRPr>
        </a:p>
      </dgm:t>
    </dgm:pt>
    <dgm:pt modelId="{80140AFC-4462-4994-9327-8CCD356780DD}" type="parTrans" cxnId="{1D5B5047-298B-41AE-B735-DBEA9F6F05DB}">
      <dgm:prSet/>
      <dgm:spPr/>
      <dgm:t>
        <a:bodyPr/>
        <a:lstStyle/>
        <a:p>
          <a:pPr algn="l"/>
          <a:endParaRPr lang="es-CL"/>
        </a:p>
      </dgm:t>
    </dgm:pt>
    <dgm:pt modelId="{F8DDAEC8-8448-4FDC-BF2C-83BFE4ED660D}" type="sibTrans" cxnId="{1D5B5047-298B-41AE-B735-DBEA9F6F05DB}">
      <dgm:prSet/>
      <dgm:spPr/>
      <dgm:t>
        <a:bodyPr/>
        <a:lstStyle/>
        <a:p>
          <a:pPr algn="l"/>
          <a:endParaRPr lang="es-CL"/>
        </a:p>
      </dgm:t>
    </dgm:pt>
    <dgm:pt modelId="{D18F7705-476F-48B8-BC3D-A6AE3A245924}">
      <dgm:prSet custT="1"/>
      <dgm:spPr>
        <a:solidFill>
          <a:schemeClr val="accent1">
            <a:lumMod val="40000"/>
            <a:lumOff val="60000"/>
          </a:schemeClr>
        </a:solidFill>
      </dgm:spPr>
      <dgm:t>
        <a:bodyPr/>
        <a:lstStyle/>
        <a:p>
          <a:pPr algn="ctr"/>
          <a:r>
            <a:rPr lang="es-CL" sz="2800" b="1" dirty="0" smtClean="0">
              <a:solidFill>
                <a:srgbClr val="CC0000"/>
              </a:solidFill>
            </a:rPr>
            <a:t>DIFUSIÓN  - PROMOCIÓN</a:t>
          </a:r>
          <a:r>
            <a:rPr lang="es-CL" sz="2800" b="1" dirty="0" smtClean="0">
              <a:solidFill>
                <a:srgbClr val="FF0000"/>
              </a:solidFill>
            </a:rPr>
            <a:t>.</a:t>
          </a:r>
          <a:endParaRPr lang="es-CL" sz="2800" b="1" dirty="0">
            <a:solidFill>
              <a:srgbClr val="FF0000"/>
            </a:solidFill>
          </a:endParaRPr>
        </a:p>
      </dgm:t>
    </dgm:pt>
    <dgm:pt modelId="{C02E2CF6-7C74-4E2E-B109-47CBB2D35B3B}" type="parTrans" cxnId="{C84AB7FB-ABEC-41FF-B559-525EB0559533}">
      <dgm:prSet/>
      <dgm:spPr/>
      <dgm:t>
        <a:bodyPr/>
        <a:lstStyle/>
        <a:p>
          <a:pPr algn="l"/>
          <a:endParaRPr lang="es-CL"/>
        </a:p>
      </dgm:t>
    </dgm:pt>
    <dgm:pt modelId="{50D570DF-4A7D-425A-94B4-0DC9446005B6}" type="sibTrans" cxnId="{C84AB7FB-ABEC-41FF-B559-525EB0559533}">
      <dgm:prSet/>
      <dgm:spPr/>
      <dgm:t>
        <a:bodyPr/>
        <a:lstStyle/>
        <a:p>
          <a:pPr algn="l"/>
          <a:endParaRPr lang="es-CL"/>
        </a:p>
      </dgm:t>
    </dgm:pt>
    <dgm:pt modelId="{45AAAB2F-2B19-4C71-94AA-79FD3EE79EDB}">
      <dgm:prSet custT="1"/>
      <dgm:spPr>
        <a:solidFill>
          <a:schemeClr val="tx1">
            <a:lumMod val="75000"/>
          </a:schemeClr>
        </a:solidFill>
      </dgm:spPr>
      <dgm:t>
        <a:bodyPr/>
        <a:lstStyle/>
        <a:p>
          <a:pPr algn="l"/>
          <a:r>
            <a:rPr lang="es-CL" sz="2800" b="1" dirty="0" smtClean="0">
              <a:solidFill>
                <a:srgbClr val="CC0000"/>
              </a:solidFill>
            </a:rPr>
            <a:t>IMPLEMENTACIÓN DE PLANES.</a:t>
          </a:r>
          <a:endParaRPr lang="es-CL" sz="2800" b="1" dirty="0">
            <a:solidFill>
              <a:srgbClr val="CC0000"/>
            </a:solidFill>
          </a:endParaRPr>
        </a:p>
      </dgm:t>
    </dgm:pt>
    <dgm:pt modelId="{8BBCB7F2-6546-43E5-97A9-62BBA28E661A}" type="parTrans" cxnId="{9261AEF9-A709-4D50-89CC-9D5B3D4BE4A3}">
      <dgm:prSet/>
      <dgm:spPr/>
      <dgm:t>
        <a:bodyPr/>
        <a:lstStyle/>
        <a:p>
          <a:pPr algn="l"/>
          <a:endParaRPr lang="es-CL"/>
        </a:p>
      </dgm:t>
    </dgm:pt>
    <dgm:pt modelId="{EF64CD87-AC66-4E9A-99FF-AAC4FD5C95A0}" type="sibTrans" cxnId="{9261AEF9-A709-4D50-89CC-9D5B3D4BE4A3}">
      <dgm:prSet/>
      <dgm:spPr/>
      <dgm:t>
        <a:bodyPr/>
        <a:lstStyle/>
        <a:p>
          <a:pPr algn="l"/>
          <a:endParaRPr lang="es-CL"/>
        </a:p>
      </dgm:t>
    </dgm:pt>
    <dgm:pt modelId="{4C29A8DA-02FF-43C1-A25D-C058E220B66F}" type="pres">
      <dgm:prSet presAssocID="{A209D976-120D-4581-8029-70C9A50E2A87}" presName="Name0" presStyleCnt="0">
        <dgm:presLayoutVars>
          <dgm:chMax val="7"/>
          <dgm:chPref val="7"/>
          <dgm:dir/>
        </dgm:presLayoutVars>
      </dgm:prSet>
      <dgm:spPr/>
      <dgm:t>
        <a:bodyPr/>
        <a:lstStyle/>
        <a:p>
          <a:endParaRPr lang="es-ES"/>
        </a:p>
      </dgm:t>
    </dgm:pt>
    <dgm:pt modelId="{09D0932B-B1C1-43D4-968C-C4007752BEA5}" type="pres">
      <dgm:prSet presAssocID="{A209D976-120D-4581-8029-70C9A50E2A87}" presName="Name1" presStyleCnt="0"/>
      <dgm:spPr/>
    </dgm:pt>
    <dgm:pt modelId="{5D9B77B7-64C4-413A-A39E-301CC8699323}" type="pres">
      <dgm:prSet presAssocID="{A209D976-120D-4581-8029-70C9A50E2A87}" presName="cycle" presStyleCnt="0"/>
      <dgm:spPr/>
    </dgm:pt>
    <dgm:pt modelId="{56A9FED2-0EA0-47D6-8C72-69545BB79819}" type="pres">
      <dgm:prSet presAssocID="{A209D976-120D-4581-8029-70C9A50E2A87}" presName="srcNode" presStyleLbl="node1" presStyleIdx="0" presStyleCnt="6"/>
      <dgm:spPr/>
    </dgm:pt>
    <dgm:pt modelId="{0DA21647-8E0F-4F35-9E5D-DFC86139149C}" type="pres">
      <dgm:prSet presAssocID="{A209D976-120D-4581-8029-70C9A50E2A87}" presName="conn" presStyleLbl="parChTrans1D2" presStyleIdx="0" presStyleCnt="1"/>
      <dgm:spPr/>
      <dgm:t>
        <a:bodyPr/>
        <a:lstStyle/>
        <a:p>
          <a:endParaRPr lang="es-ES"/>
        </a:p>
      </dgm:t>
    </dgm:pt>
    <dgm:pt modelId="{7C863068-E9A3-47F0-AB00-605085F78EBF}" type="pres">
      <dgm:prSet presAssocID="{A209D976-120D-4581-8029-70C9A50E2A87}" presName="extraNode" presStyleLbl="node1" presStyleIdx="0" presStyleCnt="6"/>
      <dgm:spPr/>
    </dgm:pt>
    <dgm:pt modelId="{F94843FA-D106-4FFD-B741-6018C781047F}" type="pres">
      <dgm:prSet presAssocID="{A209D976-120D-4581-8029-70C9A50E2A87}" presName="dstNode" presStyleLbl="node1" presStyleIdx="0" presStyleCnt="6"/>
      <dgm:spPr/>
    </dgm:pt>
    <dgm:pt modelId="{8C4E6DE0-0FFF-4213-A4FD-8338B2FFFE2D}" type="pres">
      <dgm:prSet presAssocID="{81A0AAD6-119E-4340-8FD3-2BB99566E98E}" presName="text_1" presStyleLbl="node1" presStyleIdx="0" presStyleCnt="6">
        <dgm:presLayoutVars>
          <dgm:bulletEnabled val="1"/>
        </dgm:presLayoutVars>
      </dgm:prSet>
      <dgm:spPr/>
      <dgm:t>
        <a:bodyPr/>
        <a:lstStyle/>
        <a:p>
          <a:endParaRPr lang="es-ES"/>
        </a:p>
      </dgm:t>
    </dgm:pt>
    <dgm:pt modelId="{DB3A4185-99A8-4553-9209-192402D0D3FF}" type="pres">
      <dgm:prSet presAssocID="{81A0AAD6-119E-4340-8FD3-2BB99566E98E}" presName="accent_1" presStyleCnt="0"/>
      <dgm:spPr/>
    </dgm:pt>
    <dgm:pt modelId="{9258DBE2-8489-41B4-B40F-28358E3C1098}" type="pres">
      <dgm:prSet presAssocID="{81A0AAD6-119E-4340-8FD3-2BB99566E98E}" presName="accentRepeatNode" presStyleLbl="solidFgAcc1" presStyleIdx="0" presStyleCnt="6"/>
      <dgm:spPr/>
    </dgm:pt>
    <dgm:pt modelId="{892A18A5-CB21-4503-9095-8D9CD7A6D13F}" type="pres">
      <dgm:prSet presAssocID="{F5E72198-38A6-4708-A560-00E52B231879}" presName="text_2" presStyleLbl="node1" presStyleIdx="1" presStyleCnt="6">
        <dgm:presLayoutVars>
          <dgm:bulletEnabled val="1"/>
        </dgm:presLayoutVars>
      </dgm:prSet>
      <dgm:spPr/>
      <dgm:t>
        <a:bodyPr/>
        <a:lstStyle/>
        <a:p>
          <a:endParaRPr lang="es-ES"/>
        </a:p>
      </dgm:t>
    </dgm:pt>
    <dgm:pt modelId="{95A0DB63-A766-4797-A875-28A52901A754}" type="pres">
      <dgm:prSet presAssocID="{F5E72198-38A6-4708-A560-00E52B231879}" presName="accent_2" presStyleCnt="0"/>
      <dgm:spPr/>
    </dgm:pt>
    <dgm:pt modelId="{D113140F-D4AF-4A60-873D-74F1844E91FF}" type="pres">
      <dgm:prSet presAssocID="{F5E72198-38A6-4708-A560-00E52B231879}" presName="accentRepeatNode" presStyleLbl="solidFgAcc1" presStyleIdx="1" presStyleCnt="6"/>
      <dgm:spPr/>
    </dgm:pt>
    <dgm:pt modelId="{7927F39B-D7E7-4E94-BC2E-3BD8DC6698BB}" type="pres">
      <dgm:prSet presAssocID="{D18F7705-476F-48B8-BC3D-A6AE3A245924}" presName="text_3" presStyleLbl="node1" presStyleIdx="2" presStyleCnt="6">
        <dgm:presLayoutVars>
          <dgm:bulletEnabled val="1"/>
        </dgm:presLayoutVars>
      </dgm:prSet>
      <dgm:spPr/>
      <dgm:t>
        <a:bodyPr/>
        <a:lstStyle/>
        <a:p>
          <a:endParaRPr lang="es-ES"/>
        </a:p>
      </dgm:t>
    </dgm:pt>
    <dgm:pt modelId="{927060EC-A4BC-4369-9BF6-EEC49ED58989}" type="pres">
      <dgm:prSet presAssocID="{D18F7705-476F-48B8-BC3D-A6AE3A245924}" presName="accent_3" presStyleCnt="0"/>
      <dgm:spPr/>
    </dgm:pt>
    <dgm:pt modelId="{3DA13C7F-89C1-43CD-BFB7-B7EF52E93867}" type="pres">
      <dgm:prSet presAssocID="{D18F7705-476F-48B8-BC3D-A6AE3A245924}" presName="accentRepeatNode" presStyleLbl="solidFgAcc1" presStyleIdx="2" presStyleCnt="6"/>
      <dgm:spPr/>
    </dgm:pt>
    <dgm:pt modelId="{916A3EDB-D775-4493-A34D-CC8DE802F9B7}" type="pres">
      <dgm:prSet presAssocID="{45AAAB2F-2B19-4C71-94AA-79FD3EE79EDB}" presName="text_4" presStyleLbl="node1" presStyleIdx="3" presStyleCnt="6">
        <dgm:presLayoutVars>
          <dgm:bulletEnabled val="1"/>
        </dgm:presLayoutVars>
      </dgm:prSet>
      <dgm:spPr/>
      <dgm:t>
        <a:bodyPr/>
        <a:lstStyle/>
        <a:p>
          <a:endParaRPr lang="es-ES"/>
        </a:p>
      </dgm:t>
    </dgm:pt>
    <dgm:pt modelId="{B9E23900-206C-4C5A-812D-7A41E144501F}" type="pres">
      <dgm:prSet presAssocID="{45AAAB2F-2B19-4C71-94AA-79FD3EE79EDB}" presName="accent_4" presStyleCnt="0"/>
      <dgm:spPr/>
    </dgm:pt>
    <dgm:pt modelId="{48872897-B5BE-48C1-9225-18D99120BDE1}" type="pres">
      <dgm:prSet presAssocID="{45AAAB2F-2B19-4C71-94AA-79FD3EE79EDB}" presName="accentRepeatNode" presStyleLbl="solidFgAcc1" presStyleIdx="3" presStyleCnt="6"/>
      <dgm:spPr/>
    </dgm:pt>
    <dgm:pt modelId="{F86E79C9-4E00-4097-A5AD-3FE0E5EEB06E}" type="pres">
      <dgm:prSet presAssocID="{80507C6C-112C-4830-B461-62742D8D7E3B}" presName="text_5" presStyleLbl="node1" presStyleIdx="4" presStyleCnt="6">
        <dgm:presLayoutVars>
          <dgm:bulletEnabled val="1"/>
        </dgm:presLayoutVars>
      </dgm:prSet>
      <dgm:spPr/>
      <dgm:t>
        <a:bodyPr/>
        <a:lstStyle/>
        <a:p>
          <a:endParaRPr lang="es-ES"/>
        </a:p>
      </dgm:t>
    </dgm:pt>
    <dgm:pt modelId="{A74FD376-944F-453F-AB38-5CE8C7303639}" type="pres">
      <dgm:prSet presAssocID="{80507C6C-112C-4830-B461-62742D8D7E3B}" presName="accent_5" presStyleCnt="0"/>
      <dgm:spPr/>
    </dgm:pt>
    <dgm:pt modelId="{8C7A6FCC-D912-448F-B1B0-2F7804CA92EE}" type="pres">
      <dgm:prSet presAssocID="{80507C6C-112C-4830-B461-62742D8D7E3B}" presName="accentRepeatNode" presStyleLbl="solidFgAcc1" presStyleIdx="4" presStyleCnt="6"/>
      <dgm:spPr/>
    </dgm:pt>
    <dgm:pt modelId="{41DABF63-7FE0-4574-B11D-F63A5B3B69DB}" type="pres">
      <dgm:prSet presAssocID="{B53BA5DA-FCF6-44BA-BC23-B59155E73E2A}" presName="text_6" presStyleLbl="node1" presStyleIdx="5" presStyleCnt="6">
        <dgm:presLayoutVars>
          <dgm:bulletEnabled val="1"/>
        </dgm:presLayoutVars>
      </dgm:prSet>
      <dgm:spPr/>
      <dgm:t>
        <a:bodyPr/>
        <a:lstStyle/>
        <a:p>
          <a:endParaRPr lang="es-ES"/>
        </a:p>
      </dgm:t>
    </dgm:pt>
    <dgm:pt modelId="{9203BC17-2908-4778-8110-D405F1FF657F}" type="pres">
      <dgm:prSet presAssocID="{B53BA5DA-FCF6-44BA-BC23-B59155E73E2A}" presName="accent_6" presStyleCnt="0"/>
      <dgm:spPr/>
    </dgm:pt>
    <dgm:pt modelId="{D42A65F4-38C0-483F-869D-417110C176B8}" type="pres">
      <dgm:prSet presAssocID="{B53BA5DA-FCF6-44BA-BC23-B59155E73E2A}" presName="accentRepeatNode" presStyleLbl="solidFgAcc1" presStyleIdx="5" presStyleCnt="6"/>
      <dgm:spPr/>
    </dgm:pt>
  </dgm:ptLst>
  <dgm:cxnLst>
    <dgm:cxn modelId="{1D5B5047-298B-41AE-B735-DBEA9F6F05DB}" srcId="{A209D976-120D-4581-8029-70C9A50E2A87}" destId="{F5E72198-38A6-4708-A560-00E52B231879}" srcOrd="1" destOrd="0" parTransId="{80140AFC-4462-4994-9327-8CCD356780DD}" sibTransId="{F8DDAEC8-8448-4FDC-BF2C-83BFE4ED660D}"/>
    <dgm:cxn modelId="{C84AB7FB-ABEC-41FF-B559-525EB0559533}" srcId="{A209D976-120D-4581-8029-70C9A50E2A87}" destId="{D18F7705-476F-48B8-BC3D-A6AE3A245924}" srcOrd="2" destOrd="0" parTransId="{C02E2CF6-7C74-4E2E-B109-47CBB2D35B3B}" sibTransId="{50D570DF-4A7D-425A-94B4-0DC9446005B6}"/>
    <dgm:cxn modelId="{25BDC03B-4C90-4C53-ADF0-26E4B0B1F0C8}" srcId="{A209D976-120D-4581-8029-70C9A50E2A87}" destId="{80507C6C-112C-4830-B461-62742D8D7E3B}" srcOrd="4" destOrd="0" parTransId="{9B7CE3E7-6149-4EC2-9A0F-83A8C1BC7DEE}" sibTransId="{47318ADD-6214-4D36-891A-2748A73510AF}"/>
    <dgm:cxn modelId="{2D009E28-1FCB-4DB5-9396-8017F19D3A93}" type="presOf" srcId="{A209D976-120D-4581-8029-70C9A50E2A87}" destId="{4C29A8DA-02FF-43C1-A25D-C058E220B66F}" srcOrd="0" destOrd="0" presId="urn:microsoft.com/office/officeart/2008/layout/VerticalCurvedList"/>
    <dgm:cxn modelId="{AF929D6D-7D5A-412A-AA76-BC361CEFDD00}" srcId="{A209D976-120D-4581-8029-70C9A50E2A87}" destId="{B53BA5DA-FCF6-44BA-BC23-B59155E73E2A}" srcOrd="5" destOrd="0" parTransId="{C1C21F10-7E63-491F-A931-B8F27242FACB}" sibTransId="{3B1FF399-1628-4797-B20A-7A0BBAFB662C}"/>
    <dgm:cxn modelId="{7C55C955-015C-49AB-A734-1B59F855B6DB}" type="presOf" srcId="{81A0AAD6-119E-4340-8FD3-2BB99566E98E}" destId="{8C4E6DE0-0FFF-4213-A4FD-8338B2FFFE2D}" srcOrd="0" destOrd="0" presId="urn:microsoft.com/office/officeart/2008/layout/VerticalCurvedList"/>
    <dgm:cxn modelId="{F886DE6A-1F7B-4606-B275-4E7533CE51B0}" type="presOf" srcId="{F5E72198-38A6-4708-A560-00E52B231879}" destId="{892A18A5-CB21-4503-9095-8D9CD7A6D13F}" srcOrd="0" destOrd="0" presId="urn:microsoft.com/office/officeart/2008/layout/VerticalCurvedList"/>
    <dgm:cxn modelId="{800B21CF-DB51-4817-B76B-B7881D0D4654}" type="presOf" srcId="{45AAAB2F-2B19-4C71-94AA-79FD3EE79EDB}" destId="{916A3EDB-D775-4493-A34D-CC8DE802F9B7}" srcOrd="0" destOrd="0" presId="urn:microsoft.com/office/officeart/2008/layout/VerticalCurvedList"/>
    <dgm:cxn modelId="{9261AEF9-A709-4D50-89CC-9D5B3D4BE4A3}" srcId="{A209D976-120D-4581-8029-70C9A50E2A87}" destId="{45AAAB2F-2B19-4C71-94AA-79FD3EE79EDB}" srcOrd="3" destOrd="0" parTransId="{8BBCB7F2-6546-43E5-97A9-62BBA28E661A}" sibTransId="{EF64CD87-AC66-4E9A-99FF-AAC4FD5C95A0}"/>
    <dgm:cxn modelId="{D0F96F44-4AD4-4CCF-AD53-BBED9F7E6D2D}" type="presOf" srcId="{80507C6C-112C-4830-B461-62742D8D7E3B}" destId="{F86E79C9-4E00-4097-A5AD-3FE0E5EEB06E}" srcOrd="0" destOrd="0" presId="urn:microsoft.com/office/officeart/2008/layout/VerticalCurvedList"/>
    <dgm:cxn modelId="{0053F13C-C902-47E4-86E0-8ED3A4ADE17D}" srcId="{A209D976-120D-4581-8029-70C9A50E2A87}" destId="{81A0AAD6-119E-4340-8FD3-2BB99566E98E}" srcOrd="0" destOrd="0" parTransId="{34B89E94-A7B2-47CA-9A61-9D2FF195B2A6}" sibTransId="{B164E129-62DF-481E-B381-670369488644}"/>
    <dgm:cxn modelId="{3CD68A19-BFE2-4912-AAEC-E6C6B7C505CC}" type="presOf" srcId="{B164E129-62DF-481E-B381-670369488644}" destId="{0DA21647-8E0F-4F35-9E5D-DFC86139149C}" srcOrd="0" destOrd="0" presId="urn:microsoft.com/office/officeart/2008/layout/VerticalCurvedList"/>
    <dgm:cxn modelId="{5D661B55-9EBF-4CE0-9F5F-B95D203C45B4}" type="presOf" srcId="{B53BA5DA-FCF6-44BA-BC23-B59155E73E2A}" destId="{41DABF63-7FE0-4574-B11D-F63A5B3B69DB}" srcOrd="0" destOrd="0" presId="urn:microsoft.com/office/officeart/2008/layout/VerticalCurvedList"/>
    <dgm:cxn modelId="{0BB12B6D-C785-4B0C-B7A0-E94BBEE9F214}" type="presOf" srcId="{D18F7705-476F-48B8-BC3D-A6AE3A245924}" destId="{7927F39B-D7E7-4E94-BC2E-3BD8DC6698BB}" srcOrd="0" destOrd="0" presId="urn:microsoft.com/office/officeart/2008/layout/VerticalCurvedList"/>
    <dgm:cxn modelId="{9C237A74-0AF0-4A3F-A83D-711284C6CFD3}" type="presParOf" srcId="{4C29A8DA-02FF-43C1-A25D-C058E220B66F}" destId="{09D0932B-B1C1-43D4-968C-C4007752BEA5}" srcOrd="0" destOrd="0" presId="urn:microsoft.com/office/officeart/2008/layout/VerticalCurvedList"/>
    <dgm:cxn modelId="{695BFE2D-3EC1-4E7F-AC1F-D9464D099DB5}" type="presParOf" srcId="{09D0932B-B1C1-43D4-968C-C4007752BEA5}" destId="{5D9B77B7-64C4-413A-A39E-301CC8699323}" srcOrd="0" destOrd="0" presId="urn:microsoft.com/office/officeart/2008/layout/VerticalCurvedList"/>
    <dgm:cxn modelId="{79B82B28-D7F7-4D32-9B36-C7A269B70D49}" type="presParOf" srcId="{5D9B77B7-64C4-413A-A39E-301CC8699323}" destId="{56A9FED2-0EA0-47D6-8C72-69545BB79819}" srcOrd="0" destOrd="0" presId="urn:microsoft.com/office/officeart/2008/layout/VerticalCurvedList"/>
    <dgm:cxn modelId="{9AFDAED9-B1BD-4872-9EC8-04968ED222A3}" type="presParOf" srcId="{5D9B77B7-64C4-413A-A39E-301CC8699323}" destId="{0DA21647-8E0F-4F35-9E5D-DFC86139149C}" srcOrd="1" destOrd="0" presId="urn:microsoft.com/office/officeart/2008/layout/VerticalCurvedList"/>
    <dgm:cxn modelId="{F5E84F8F-1DDD-4249-964C-0D031B6BDE8D}" type="presParOf" srcId="{5D9B77B7-64C4-413A-A39E-301CC8699323}" destId="{7C863068-E9A3-47F0-AB00-605085F78EBF}" srcOrd="2" destOrd="0" presId="urn:microsoft.com/office/officeart/2008/layout/VerticalCurvedList"/>
    <dgm:cxn modelId="{824E0471-2403-4D83-938B-47F731312D20}" type="presParOf" srcId="{5D9B77B7-64C4-413A-A39E-301CC8699323}" destId="{F94843FA-D106-4FFD-B741-6018C781047F}" srcOrd="3" destOrd="0" presId="urn:microsoft.com/office/officeart/2008/layout/VerticalCurvedList"/>
    <dgm:cxn modelId="{0BFB8116-49D5-4520-A08A-04A00430C769}" type="presParOf" srcId="{09D0932B-B1C1-43D4-968C-C4007752BEA5}" destId="{8C4E6DE0-0FFF-4213-A4FD-8338B2FFFE2D}" srcOrd="1" destOrd="0" presId="urn:microsoft.com/office/officeart/2008/layout/VerticalCurvedList"/>
    <dgm:cxn modelId="{A49C2371-A220-49E5-961C-103230B2955D}" type="presParOf" srcId="{09D0932B-B1C1-43D4-968C-C4007752BEA5}" destId="{DB3A4185-99A8-4553-9209-192402D0D3FF}" srcOrd="2" destOrd="0" presId="urn:microsoft.com/office/officeart/2008/layout/VerticalCurvedList"/>
    <dgm:cxn modelId="{BEC83F17-1E31-4769-9FA6-A0BDB9D1F2F1}" type="presParOf" srcId="{DB3A4185-99A8-4553-9209-192402D0D3FF}" destId="{9258DBE2-8489-41B4-B40F-28358E3C1098}" srcOrd="0" destOrd="0" presId="urn:microsoft.com/office/officeart/2008/layout/VerticalCurvedList"/>
    <dgm:cxn modelId="{E38E177C-F9F2-4679-8273-CF84DC275075}" type="presParOf" srcId="{09D0932B-B1C1-43D4-968C-C4007752BEA5}" destId="{892A18A5-CB21-4503-9095-8D9CD7A6D13F}" srcOrd="3" destOrd="0" presId="urn:microsoft.com/office/officeart/2008/layout/VerticalCurvedList"/>
    <dgm:cxn modelId="{8253B343-26DE-42B8-8051-F8FD73A033A4}" type="presParOf" srcId="{09D0932B-B1C1-43D4-968C-C4007752BEA5}" destId="{95A0DB63-A766-4797-A875-28A52901A754}" srcOrd="4" destOrd="0" presId="urn:microsoft.com/office/officeart/2008/layout/VerticalCurvedList"/>
    <dgm:cxn modelId="{7059E216-B66E-445B-934E-C5628D239927}" type="presParOf" srcId="{95A0DB63-A766-4797-A875-28A52901A754}" destId="{D113140F-D4AF-4A60-873D-74F1844E91FF}" srcOrd="0" destOrd="0" presId="urn:microsoft.com/office/officeart/2008/layout/VerticalCurvedList"/>
    <dgm:cxn modelId="{7A9C04E8-60E3-4DED-AFF7-E8993C269031}" type="presParOf" srcId="{09D0932B-B1C1-43D4-968C-C4007752BEA5}" destId="{7927F39B-D7E7-4E94-BC2E-3BD8DC6698BB}" srcOrd="5" destOrd="0" presId="urn:microsoft.com/office/officeart/2008/layout/VerticalCurvedList"/>
    <dgm:cxn modelId="{E7D1A481-EEA6-41BD-8748-7D0E0C071094}" type="presParOf" srcId="{09D0932B-B1C1-43D4-968C-C4007752BEA5}" destId="{927060EC-A4BC-4369-9BF6-EEC49ED58989}" srcOrd="6" destOrd="0" presId="urn:microsoft.com/office/officeart/2008/layout/VerticalCurvedList"/>
    <dgm:cxn modelId="{370504B0-5860-4DEC-8018-2AFE870352BC}" type="presParOf" srcId="{927060EC-A4BC-4369-9BF6-EEC49ED58989}" destId="{3DA13C7F-89C1-43CD-BFB7-B7EF52E93867}" srcOrd="0" destOrd="0" presId="urn:microsoft.com/office/officeart/2008/layout/VerticalCurvedList"/>
    <dgm:cxn modelId="{3015BE1C-502A-471D-A7BF-65D0B5256F92}" type="presParOf" srcId="{09D0932B-B1C1-43D4-968C-C4007752BEA5}" destId="{916A3EDB-D775-4493-A34D-CC8DE802F9B7}" srcOrd="7" destOrd="0" presId="urn:microsoft.com/office/officeart/2008/layout/VerticalCurvedList"/>
    <dgm:cxn modelId="{16276425-8308-40BD-A6B3-E47FF8FD4468}" type="presParOf" srcId="{09D0932B-B1C1-43D4-968C-C4007752BEA5}" destId="{B9E23900-206C-4C5A-812D-7A41E144501F}" srcOrd="8" destOrd="0" presId="urn:microsoft.com/office/officeart/2008/layout/VerticalCurvedList"/>
    <dgm:cxn modelId="{2B4355DB-A88C-4E07-BF78-BF340A975335}" type="presParOf" srcId="{B9E23900-206C-4C5A-812D-7A41E144501F}" destId="{48872897-B5BE-48C1-9225-18D99120BDE1}" srcOrd="0" destOrd="0" presId="urn:microsoft.com/office/officeart/2008/layout/VerticalCurvedList"/>
    <dgm:cxn modelId="{64A1386E-1652-4E87-B6B8-49947C1AFCB2}" type="presParOf" srcId="{09D0932B-B1C1-43D4-968C-C4007752BEA5}" destId="{F86E79C9-4E00-4097-A5AD-3FE0E5EEB06E}" srcOrd="9" destOrd="0" presId="urn:microsoft.com/office/officeart/2008/layout/VerticalCurvedList"/>
    <dgm:cxn modelId="{38B25215-83B4-4928-92B1-74CC551EA0D2}" type="presParOf" srcId="{09D0932B-B1C1-43D4-968C-C4007752BEA5}" destId="{A74FD376-944F-453F-AB38-5CE8C7303639}" srcOrd="10" destOrd="0" presId="urn:microsoft.com/office/officeart/2008/layout/VerticalCurvedList"/>
    <dgm:cxn modelId="{E1B921EC-3F5B-47AC-93D0-D5180FFCBB68}" type="presParOf" srcId="{A74FD376-944F-453F-AB38-5CE8C7303639}" destId="{8C7A6FCC-D912-448F-B1B0-2F7804CA92EE}" srcOrd="0" destOrd="0" presId="urn:microsoft.com/office/officeart/2008/layout/VerticalCurvedList"/>
    <dgm:cxn modelId="{5849AFF4-80A4-4471-ABF8-EAD5B73030C9}" type="presParOf" srcId="{09D0932B-B1C1-43D4-968C-C4007752BEA5}" destId="{41DABF63-7FE0-4574-B11D-F63A5B3B69DB}" srcOrd="11" destOrd="0" presId="urn:microsoft.com/office/officeart/2008/layout/VerticalCurvedList"/>
    <dgm:cxn modelId="{79DE35E1-5B75-4368-ADCA-14AE53F80479}" type="presParOf" srcId="{09D0932B-B1C1-43D4-968C-C4007752BEA5}" destId="{9203BC17-2908-4778-8110-D405F1FF657F}" srcOrd="12" destOrd="0" presId="urn:microsoft.com/office/officeart/2008/layout/VerticalCurvedList"/>
    <dgm:cxn modelId="{39F099C4-D4C2-4D26-824A-F60C4BCFEB6C}" type="presParOf" srcId="{9203BC17-2908-4778-8110-D405F1FF657F}" destId="{D42A65F4-38C0-483F-869D-417110C176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4BB7D9-2821-4A3C-AD9F-7599F42885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D559290B-3FD8-4EE2-B6B3-618A7D7C2543}">
      <dgm:prSet phldrT="[Texto]" custT="1"/>
      <dgm:spPr>
        <a:solidFill>
          <a:schemeClr val="accent2"/>
        </a:solidFill>
      </dgm:spPr>
      <dgm:t>
        <a:bodyPr/>
        <a:lstStyle/>
        <a:p>
          <a:r>
            <a:rPr lang="es-CL" sz="2000" b="1" dirty="0" smtClean="0">
              <a:solidFill>
                <a:srgbClr val="660033"/>
              </a:solidFill>
            </a:rPr>
            <a:t>EMPLEADO </a:t>
          </a:r>
          <a:r>
            <a:rPr lang="es-CL" sz="2000" b="1" dirty="0" smtClean="0">
              <a:solidFill>
                <a:srgbClr val="660033"/>
              </a:solidFill>
            </a:rPr>
            <a:t>ESCALAFÓN  </a:t>
          </a:r>
          <a:r>
            <a:rPr lang="es-CL" sz="2000" b="1" dirty="0" smtClean="0">
              <a:solidFill>
                <a:srgbClr val="660033"/>
              </a:solidFill>
            </a:rPr>
            <a:t>SECUNDARIO PRESENTA DENUNCIA ANTE EL </a:t>
          </a:r>
          <a:r>
            <a:rPr lang="es-CL" sz="2000" b="1" dirty="0" smtClean="0">
              <a:solidFill>
                <a:srgbClr val="660033"/>
              </a:solidFill>
            </a:rPr>
            <a:t>SUPERIOR. </a:t>
          </a:r>
          <a:endParaRPr lang="es-CL" sz="2000" b="1" dirty="0">
            <a:solidFill>
              <a:srgbClr val="660033"/>
            </a:solidFill>
          </a:endParaRPr>
        </a:p>
      </dgm:t>
    </dgm:pt>
    <dgm:pt modelId="{88B7E32E-6AF1-4BB8-B4D8-6AC2B64AA13A}" type="parTrans" cxnId="{3C2D733A-A127-4470-B083-030076705C3C}">
      <dgm:prSet/>
      <dgm:spPr/>
      <dgm:t>
        <a:bodyPr/>
        <a:lstStyle/>
        <a:p>
          <a:endParaRPr lang="es-CL"/>
        </a:p>
      </dgm:t>
    </dgm:pt>
    <dgm:pt modelId="{C73C4980-B482-4457-BF98-9858B08C7EC3}" type="sibTrans" cxnId="{3C2D733A-A127-4470-B083-030076705C3C}">
      <dgm:prSet/>
      <dgm:spPr/>
      <dgm:t>
        <a:bodyPr/>
        <a:lstStyle/>
        <a:p>
          <a:endParaRPr lang="es-CL"/>
        </a:p>
      </dgm:t>
    </dgm:pt>
    <dgm:pt modelId="{589AEBAA-49FC-4353-9F05-94DDB26C134C}">
      <dgm:prSet phldrT="[Texto]" custT="1"/>
      <dgm:spPr>
        <a:solidFill>
          <a:schemeClr val="accent2"/>
        </a:solidFill>
      </dgm:spPr>
      <dgm:t>
        <a:bodyPr/>
        <a:lstStyle/>
        <a:p>
          <a:r>
            <a:rPr lang="es-CL" sz="2000" b="1" dirty="0" smtClean="0">
              <a:solidFill>
                <a:schemeClr val="bg2"/>
              </a:solidFill>
            </a:rPr>
            <a:t>O </a:t>
          </a:r>
          <a:r>
            <a:rPr lang="es-CL" sz="2000" b="1" dirty="0" smtClean="0">
              <a:solidFill>
                <a:schemeClr val="bg2"/>
              </a:solidFill>
            </a:rPr>
            <a:t>SI </a:t>
          </a:r>
          <a:r>
            <a:rPr lang="es-CL" sz="2000" b="1" dirty="0" smtClean="0">
              <a:solidFill>
                <a:schemeClr val="bg2"/>
              </a:solidFill>
            </a:rPr>
            <a:t>ES DEL ESCALAFÓN </a:t>
          </a:r>
          <a:r>
            <a:rPr lang="es-CL" sz="2000" b="1" dirty="0" smtClean="0">
              <a:solidFill>
                <a:schemeClr val="bg2"/>
              </a:solidFill>
            </a:rPr>
            <a:t>GERENCIAL </a:t>
          </a:r>
          <a:r>
            <a:rPr lang="es-CL" sz="2000" b="1" dirty="0" smtClean="0">
              <a:solidFill>
                <a:schemeClr val="bg2"/>
              </a:solidFill>
            </a:rPr>
            <a:t>ANTE </a:t>
          </a:r>
          <a:r>
            <a:rPr lang="es-CL" sz="2000" b="1" dirty="0" smtClean="0">
              <a:solidFill>
                <a:schemeClr val="bg2"/>
              </a:solidFill>
            </a:rPr>
            <a:t>LA GERENCIA.</a:t>
          </a:r>
          <a:endParaRPr lang="es-CL" sz="2000" b="1" dirty="0">
            <a:solidFill>
              <a:schemeClr val="bg2"/>
            </a:solidFill>
          </a:endParaRPr>
        </a:p>
      </dgm:t>
    </dgm:pt>
    <dgm:pt modelId="{BC8A4E4B-04ED-4EB8-AEBA-83E6769187EC}" type="parTrans" cxnId="{1DDBEAAF-9222-46AA-840B-7970B0F2CE1B}">
      <dgm:prSet/>
      <dgm:spPr/>
      <dgm:t>
        <a:bodyPr/>
        <a:lstStyle/>
        <a:p>
          <a:endParaRPr lang="es-CL"/>
        </a:p>
      </dgm:t>
    </dgm:pt>
    <dgm:pt modelId="{64C0E74A-26C0-45E0-B512-139B970F8C3E}" type="sibTrans" cxnId="{1DDBEAAF-9222-46AA-840B-7970B0F2CE1B}">
      <dgm:prSet/>
      <dgm:spPr/>
      <dgm:t>
        <a:bodyPr/>
        <a:lstStyle/>
        <a:p>
          <a:endParaRPr lang="es-CL"/>
        </a:p>
      </dgm:t>
    </dgm:pt>
    <dgm:pt modelId="{F2A156CC-CF1B-43EC-996C-31F0C38FFF3A}">
      <dgm:prSet phldrT="[Texto]" custT="1"/>
      <dgm:spPr>
        <a:solidFill>
          <a:schemeClr val="accent2"/>
        </a:solidFill>
      </dgm:spPr>
      <dgm:t>
        <a:bodyPr/>
        <a:lstStyle/>
        <a:p>
          <a:r>
            <a:rPr lang="es-CL" sz="2000" b="1" dirty="0" smtClean="0">
              <a:solidFill>
                <a:schemeClr val="bg2"/>
              </a:solidFill>
            </a:rPr>
            <a:t>EN OTRO CASO, O SI LO PREFIERE, DIRECTAMENTE A LA INSPECCI{ON DEL TRABAJO.</a:t>
          </a:r>
          <a:endParaRPr lang="es-CL" sz="2000" b="1" dirty="0">
            <a:solidFill>
              <a:schemeClr val="bg2"/>
            </a:solidFill>
          </a:endParaRPr>
        </a:p>
      </dgm:t>
    </dgm:pt>
    <dgm:pt modelId="{29D24FEA-C264-4F4E-9CE0-B1C54D229FA2}" type="parTrans" cxnId="{4EE8F5A7-C659-4F09-8FFB-FFA10CBA4CFF}">
      <dgm:prSet/>
      <dgm:spPr/>
      <dgm:t>
        <a:bodyPr/>
        <a:lstStyle/>
        <a:p>
          <a:endParaRPr lang="es-CL"/>
        </a:p>
      </dgm:t>
    </dgm:pt>
    <dgm:pt modelId="{B0FCEB5A-6872-48DC-A744-5F748965F2D1}" type="sibTrans" cxnId="{4EE8F5A7-C659-4F09-8FFB-FFA10CBA4CFF}">
      <dgm:prSet/>
      <dgm:spPr/>
      <dgm:t>
        <a:bodyPr/>
        <a:lstStyle/>
        <a:p>
          <a:endParaRPr lang="es-CL"/>
        </a:p>
      </dgm:t>
    </dgm:pt>
    <dgm:pt modelId="{9450F957-799C-405B-929B-359A6BCB879B}" type="pres">
      <dgm:prSet presAssocID="{944BB7D9-2821-4A3C-AD9F-7599F42885BF}" presName="linear" presStyleCnt="0">
        <dgm:presLayoutVars>
          <dgm:dir/>
          <dgm:animLvl val="lvl"/>
          <dgm:resizeHandles val="exact"/>
        </dgm:presLayoutVars>
      </dgm:prSet>
      <dgm:spPr/>
      <dgm:t>
        <a:bodyPr/>
        <a:lstStyle/>
        <a:p>
          <a:endParaRPr lang="es-ES"/>
        </a:p>
      </dgm:t>
    </dgm:pt>
    <dgm:pt modelId="{067CE6F2-DED3-4CF6-A71A-066079B4D297}" type="pres">
      <dgm:prSet presAssocID="{D559290B-3FD8-4EE2-B6B3-618A7D7C2543}" presName="parentLin" presStyleCnt="0"/>
      <dgm:spPr/>
    </dgm:pt>
    <dgm:pt modelId="{885B6627-5DFC-4648-A8A8-DC70894B1D97}" type="pres">
      <dgm:prSet presAssocID="{D559290B-3FD8-4EE2-B6B3-618A7D7C2543}" presName="parentLeftMargin" presStyleLbl="node1" presStyleIdx="0" presStyleCnt="3"/>
      <dgm:spPr/>
      <dgm:t>
        <a:bodyPr/>
        <a:lstStyle/>
        <a:p>
          <a:endParaRPr lang="es-ES"/>
        </a:p>
      </dgm:t>
    </dgm:pt>
    <dgm:pt modelId="{B8EA51C1-09E7-40D0-A55F-7F5BAB945815}" type="pres">
      <dgm:prSet presAssocID="{D559290B-3FD8-4EE2-B6B3-618A7D7C2543}" presName="parentText" presStyleLbl="node1" presStyleIdx="0" presStyleCnt="3" custScaleX="150037" custScaleY="269442" custLinFactNeighborX="6806" custLinFactNeighborY="-42916">
        <dgm:presLayoutVars>
          <dgm:chMax val="0"/>
          <dgm:bulletEnabled val="1"/>
        </dgm:presLayoutVars>
      </dgm:prSet>
      <dgm:spPr/>
      <dgm:t>
        <a:bodyPr/>
        <a:lstStyle/>
        <a:p>
          <a:endParaRPr lang="es-CL"/>
        </a:p>
      </dgm:t>
    </dgm:pt>
    <dgm:pt modelId="{1576CD80-7E71-46A3-9F49-B8BFCCB28E1D}" type="pres">
      <dgm:prSet presAssocID="{D559290B-3FD8-4EE2-B6B3-618A7D7C2543}" presName="negativeSpace" presStyleCnt="0"/>
      <dgm:spPr/>
    </dgm:pt>
    <dgm:pt modelId="{3F868F59-658D-404B-B8C1-BD91D7F19D75}" type="pres">
      <dgm:prSet presAssocID="{D559290B-3FD8-4EE2-B6B3-618A7D7C2543}" presName="childText" presStyleLbl="conFgAcc1" presStyleIdx="0" presStyleCnt="3" custAng="0">
        <dgm:presLayoutVars>
          <dgm:bulletEnabled val="1"/>
        </dgm:presLayoutVars>
      </dgm:prSet>
      <dgm:spPr/>
    </dgm:pt>
    <dgm:pt modelId="{6ADA0E5D-7E6D-4225-9DFA-4B6801AB0046}" type="pres">
      <dgm:prSet presAssocID="{C73C4980-B482-4457-BF98-9858B08C7EC3}" presName="spaceBetweenRectangles" presStyleCnt="0"/>
      <dgm:spPr/>
    </dgm:pt>
    <dgm:pt modelId="{25D73588-DD15-4053-A335-8A0F0BAFB1DD}" type="pres">
      <dgm:prSet presAssocID="{589AEBAA-49FC-4353-9F05-94DDB26C134C}" presName="parentLin" presStyleCnt="0"/>
      <dgm:spPr/>
    </dgm:pt>
    <dgm:pt modelId="{034BD8E0-AA8E-4D64-A77A-C5E5713E09FA}" type="pres">
      <dgm:prSet presAssocID="{589AEBAA-49FC-4353-9F05-94DDB26C134C}" presName="parentLeftMargin" presStyleLbl="node1" presStyleIdx="0" presStyleCnt="3"/>
      <dgm:spPr/>
      <dgm:t>
        <a:bodyPr/>
        <a:lstStyle/>
        <a:p>
          <a:endParaRPr lang="es-ES"/>
        </a:p>
      </dgm:t>
    </dgm:pt>
    <dgm:pt modelId="{8AFEAE38-579E-42E8-919E-1491104B041E}" type="pres">
      <dgm:prSet presAssocID="{589AEBAA-49FC-4353-9F05-94DDB26C134C}" presName="parentText" presStyleLbl="node1" presStyleIdx="1" presStyleCnt="3" custScaleX="132687" custScaleY="224821" custLinFactNeighborX="69492" custLinFactNeighborY="-23791">
        <dgm:presLayoutVars>
          <dgm:chMax val="0"/>
          <dgm:bulletEnabled val="1"/>
        </dgm:presLayoutVars>
      </dgm:prSet>
      <dgm:spPr/>
      <dgm:t>
        <a:bodyPr/>
        <a:lstStyle/>
        <a:p>
          <a:endParaRPr lang="es-ES"/>
        </a:p>
      </dgm:t>
    </dgm:pt>
    <dgm:pt modelId="{BA632F97-CE99-4A37-AB7E-6E5643F7A54F}" type="pres">
      <dgm:prSet presAssocID="{589AEBAA-49FC-4353-9F05-94DDB26C134C}" presName="negativeSpace" presStyleCnt="0"/>
      <dgm:spPr/>
    </dgm:pt>
    <dgm:pt modelId="{C0370D26-86A2-4957-9896-7192ECF90B0C}" type="pres">
      <dgm:prSet presAssocID="{589AEBAA-49FC-4353-9F05-94DDB26C134C}" presName="childText" presStyleLbl="conFgAcc1" presStyleIdx="1" presStyleCnt="3">
        <dgm:presLayoutVars>
          <dgm:bulletEnabled val="1"/>
        </dgm:presLayoutVars>
      </dgm:prSet>
      <dgm:spPr/>
    </dgm:pt>
    <dgm:pt modelId="{0F28D04F-BEA4-4413-AA3D-A668B6ED9440}" type="pres">
      <dgm:prSet presAssocID="{64C0E74A-26C0-45E0-B512-139B970F8C3E}" presName="spaceBetweenRectangles" presStyleCnt="0"/>
      <dgm:spPr/>
    </dgm:pt>
    <dgm:pt modelId="{6B7EE88C-E8E7-4F50-BE48-059E4DC680D0}" type="pres">
      <dgm:prSet presAssocID="{F2A156CC-CF1B-43EC-996C-31F0C38FFF3A}" presName="parentLin" presStyleCnt="0"/>
      <dgm:spPr/>
    </dgm:pt>
    <dgm:pt modelId="{A4E63B57-1832-4732-81BB-550ABF3BB331}" type="pres">
      <dgm:prSet presAssocID="{F2A156CC-CF1B-43EC-996C-31F0C38FFF3A}" presName="parentLeftMargin" presStyleLbl="node1" presStyleIdx="1" presStyleCnt="3"/>
      <dgm:spPr/>
      <dgm:t>
        <a:bodyPr/>
        <a:lstStyle/>
        <a:p>
          <a:endParaRPr lang="es-ES"/>
        </a:p>
      </dgm:t>
    </dgm:pt>
    <dgm:pt modelId="{3D43CCA7-DF38-4A30-A341-C5302D27A510}" type="pres">
      <dgm:prSet presAssocID="{F2A156CC-CF1B-43EC-996C-31F0C38FFF3A}" presName="parentText" presStyleLbl="node1" presStyleIdx="2" presStyleCnt="3" custScaleX="142857" custScaleY="354718">
        <dgm:presLayoutVars>
          <dgm:chMax val="0"/>
          <dgm:bulletEnabled val="1"/>
        </dgm:presLayoutVars>
      </dgm:prSet>
      <dgm:spPr/>
      <dgm:t>
        <a:bodyPr/>
        <a:lstStyle/>
        <a:p>
          <a:endParaRPr lang="es-ES"/>
        </a:p>
      </dgm:t>
    </dgm:pt>
    <dgm:pt modelId="{DDF34F1F-AA53-4D1D-B75C-DFF20E2D2AA9}" type="pres">
      <dgm:prSet presAssocID="{F2A156CC-CF1B-43EC-996C-31F0C38FFF3A}" presName="negativeSpace" presStyleCnt="0"/>
      <dgm:spPr/>
    </dgm:pt>
    <dgm:pt modelId="{98D675E8-E3DB-4B21-B719-E183E286C680}" type="pres">
      <dgm:prSet presAssocID="{F2A156CC-CF1B-43EC-996C-31F0C38FFF3A}" presName="childText" presStyleLbl="conFgAcc1" presStyleIdx="2" presStyleCnt="3">
        <dgm:presLayoutVars>
          <dgm:bulletEnabled val="1"/>
        </dgm:presLayoutVars>
      </dgm:prSet>
      <dgm:spPr/>
    </dgm:pt>
  </dgm:ptLst>
  <dgm:cxnLst>
    <dgm:cxn modelId="{3C2D733A-A127-4470-B083-030076705C3C}" srcId="{944BB7D9-2821-4A3C-AD9F-7599F42885BF}" destId="{D559290B-3FD8-4EE2-B6B3-618A7D7C2543}" srcOrd="0" destOrd="0" parTransId="{88B7E32E-6AF1-4BB8-B4D8-6AC2B64AA13A}" sibTransId="{C73C4980-B482-4457-BF98-9858B08C7EC3}"/>
    <dgm:cxn modelId="{3D4A981D-52DA-4BB9-BB3D-0C38AC47B976}" type="presOf" srcId="{D559290B-3FD8-4EE2-B6B3-618A7D7C2543}" destId="{885B6627-5DFC-4648-A8A8-DC70894B1D97}" srcOrd="0" destOrd="0" presId="urn:microsoft.com/office/officeart/2005/8/layout/list1"/>
    <dgm:cxn modelId="{1DDBEAAF-9222-46AA-840B-7970B0F2CE1B}" srcId="{944BB7D9-2821-4A3C-AD9F-7599F42885BF}" destId="{589AEBAA-49FC-4353-9F05-94DDB26C134C}" srcOrd="1" destOrd="0" parTransId="{BC8A4E4B-04ED-4EB8-AEBA-83E6769187EC}" sibTransId="{64C0E74A-26C0-45E0-B512-139B970F8C3E}"/>
    <dgm:cxn modelId="{F2885FD6-2001-4B3A-88AC-19FE28B1C0A6}" type="presOf" srcId="{F2A156CC-CF1B-43EC-996C-31F0C38FFF3A}" destId="{3D43CCA7-DF38-4A30-A341-C5302D27A510}" srcOrd="1" destOrd="0" presId="urn:microsoft.com/office/officeart/2005/8/layout/list1"/>
    <dgm:cxn modelId="{5E4EC7F5-7B7F-49E8-B718-51BD3EBE8B0E}" type="presOf" srcId="{D559290B-3FD8-4EE2-B6B3-618A7D7C2543}" destId="{B8EA51C1-09E7-40D0-A55F-7F5BAB945815}" srcOrd="1" destOrd="0" presId="urn:microsoft.com/office/officeart/2005/8/layout/list1"/>
    <dgm:cxn modelId="{BBF69DF3-A5F4-441F-A3A1-2F1964DC041C}" type="presOf" srcId="{589AEBAA-49FC-4353-9F05-94DDB26C134C}" destId="{034BD8E0-AA8E-4D64-A77A-C5E5713E09FA}" srcOrd="0" destOrd="0" presId="urn:microsoft.com/office/officeart/2005/8/layout/list1"/>
    <dgm:cxn modelId="{4EE8F5A7-C659-4F09-8FFB-FFA10CBA4CFF}" srcId="{944BB7D9-2821-4A3C-AD9F-7599F42885BF}" destId="{F2A156CC-CF1B-43EC-996C-31F0C38FFF3A}" srcOrd="2" destOrd="0" parTransId="{29D24FEA-C264-4F4E-9CE0-B1C54D229FA2}" sibTransId="{B0FCEB5A-6872-48DC-A744-5F748965F2D1}"/>
    <dgm:cxn modelId="{CF8BD07D-1504-4723-AC1C-7AB98E4E177B}" type="presOf" srcId="{944BB7D9-2821-4A3C-AD9F-7599F42885BF}" destId="{9450F957-799C-405B-929B-359A6BCB879B}" srcOrd="0" destOrd="0" presId="urn:microsoft.com/office/officeart/2005/8/layout/list1"/>
    <dgm:cxn modelId="{F94EAFFE-4352-4899-BF56-90890BF2EB27}" type="presOf" srcId="{589AEBAA-49FC-4353-9F05-94DDB26C134C}" destId="{8AFEAE38-579E-42E8-919E-1491104B041E}" srcOrd="1" destOrd="0" presId="urn:microsoft.com/office/officeart/2005/8/layout/list1"/>
    <dgm:cxn modelId="{991F05F4-68D1-454B-BE51-2A40FC5EA658}" type="presOf" srcId="{F2A156CC-CF1B-43EC-996C-31F0C38FFF3A}" destId="{A4E63B57-1832-4732-81BB-550ABF3BB331}" srcOrd="0" destOrd="0" presId="urn:microsoft.com/office/officeart/2005/8/layout/list1"/>
    <dgm:cxn modelId="{9B51A123-2154-414D-91FC-F11B3B18BD6D}" type="presParOf" srcId="{9450F957-799C-405B-929B-359A6BCB879B}" destId="{067CE6F2-DED3-4CF6-A71A-066079B4D297}" srcOrd="0" destOrd="0" presId="urn:microsoft.com/office/officeart/2005/8/layout/list1"/>
    <dgm:cxn modelId="{3787F9F5-89CF-4ACD-B555-BB96CD6AFFF4}" type="presParOf" srcId="{067CE6F2-DED3-4CF6-A71A-066079B4D297}" destId="{885B6627-5DFC-4648-A8A8-DC70894B1D97}" srcOrd="0" destOrd="0" presId="urn:microsoft.com/office/officeart/2005/8/layout/list1"/>
    <dgm:cxn modelId="{A4B4E84E-CD1D-4F50-B887-A16F3126F6CF}" type="presParOf" srcId="{067CE6F2-DED3-4CF6-A71A-066079B4D297}" destId="{B8EA51C1-09E7-40D0-A55F-7F5BAB945815}" srcOrd="1" destOrd="0" presId="urn:microsoft.com/office/officeart/2005/8/layout/list1"/>
    <dgm:cxn modelId="{5C6C32D3-E946-4F0D-9FF4-2FEB5295F165}" type="presParOf" srcId="{9450F957-799C-405B-929B-359A6BCB879B}" destId="{1576CD80-7E71-46A3-9F49-B8BFCCB28E1D}" srcOrd="1" destOrd="0" presId="urn:microsoft.com/office/officeart/2005/8/layout/list1"/>
    <dgm:cxn modelId="{3650D978-5705-4E39-B550-B49945DDB1C9}" type="presParOf" srcId="{9450F957-799C-405B-929B-359A6BCB879B}" destId="{3F868F59-658D-404B-B8C1-BD91D7F19D75}" srcOrd="2" destOrd="0" presId="urn:microsoft.com/office/officeart/2005/8/layout/list1"/>
    <dgm:cxn modelId="{A60563FD-4991-4D6C-9265-AF562E6310B1}" type="presParOf" srcId="{9450F957-799C-405B-929B-359A6BCB879B}" destId="{6ADA0E5D-7E6D-4225-9DFA-4B6801AB0046}" srcOrd="3" destOrd="0" presId="urn:microsoft.com/office/officeart/2005/8/layout/list1"/>
    <dgm:cxn modelId="{D3C68B7A-5BF4-4BF8-8B9E-4E7E96FC5EA9}" type="presParOf" srcId="{9450F957-799C-405B-929B-359A6BCB879B}" destId="{25D73588-DD15-4053-A335-8A0F0BAFB1DD}" srcOrd="4" destOrd="0" presId="urn:microsoft.com/office/officeart/2005/8/layout/list1"/>
    <dgm:cxn modelId="{19F578FD-4439-4372-B7A3-C1BCB40D7D17}" type="presParOf" srcId="{25D73588-DD15-4053-A335-8A0F0BAFB1DD}" destId="{034BD8E0-AA8E-4D64-A77A-C5E5713E09FA}" srcOrd="0" destOrd="0" presId="urn:microsoft.com/office/officeart/2005/8/layout/list1"/>
    <dgm:cxn modelId="{13868B2E-1499-4B8B-8845-16B5DA3C7DA9}" type="presParOf" srcId="{25D73588-DD15-4053-A335-8A0F0BAFB1DD}" destId="{8AFEAE38-579E-42E8-919E-1491104B041E}" srcOrd="1" destOrd="0" presId="urn:microsoft.com/office/officeart/2005/8/layout/list1"/>
    <dgm:cxn modelId="{E537483F-2F27-4C41-AF2C-1A3C80FE7668}" type="presParOf" srcId="{9450F957-799C-405B-929B-359A6BCB879B}" destId="{BA632F97-CE99-4A37-AB7E-6E5643F7A54F}" srcOrd="5" destOrd="0" presId="urn:microsoft.com/office/officeart/2005/8/layout/list1"/>
    <dgm:cxn modelId="{5458A788-AC8B-4A34-92C7-D7089A0EAD77}" type="presParOf" srcId="{9450F957-799C-405B-929B-359A6BCB879B}" destId="{C0370D26-86A2-4957-9896-7192ECF90B0C}" srcOrd="6" destOrd="0" presId="urn:microsoft.com/office/officeart/2005/8/layout/list1"/>
    <dgm:cxn modelId="{3410B25E-A5AB-43CF-90F0-E9599C1083B2}" type="presParOf" srcId="{9450F957-799C-405B-929B-359A6BCB879B}" destId="{0F28D04F-BEA4-4413-AA3D-A668B6ED9440}" srcOrd="7" destOrd="0" presId="urn:microsoft.com/office/officeart/2005/8/layout/list1"/>
    <dgm:cxn modelId="{D37C32D5-8501-41F2-B0F6-72D42EF76C30}" type="presParOf" srcId="{9450F957-799C-405B-929B-359A6BCB879B}" destId="{6B7EE88C-E8E7-4F50-BE48-059E4DC680D0}" srcOrd="8" destOrd="0" presId="urn:microsoft.com/office/officeart/2005/8/layout/list1"/>
    <dgm:cxn modelId="{F042331A-BAFA-416C-8F6D-B3303B4A8736}" type="presParOf" srcId="{6B7EE88C-E8E7-4F50-BE48-059E4DC680D0}" destId="{A4E63B57-1832-4732-81BB-550ABF3BB331}" srcOrd="0" destOrd="0" presId="urn:microsoft.com/office/officeart/2005/8/layout/list1"/>
    <dgm:cxn modelId="{5A3A23E6-08E5-4BDC-A6B1-6AEE080384A7}" type="presParOf" srcId="{6B7EE88C-E8E7-4F50-BE48-059E4DC680D0}" destId="{3D43CCA7-DF38-4A30-A341-C5302D27A510}" srcOrd="1" destOrd="0" presId="urn:microsoft.com/office/officeart/2005/8/layout/list1"/>
    <dgm:cxn modelId="{F2F7CBB5-4359-4B59-B303-1BC8ED8E7453}" type="presParOf" srcId="{9450F957-799C-405B-929B-359A6BCB879B}" destId="{DDF34F1F-AA53-4D1D-B75C-DFF20E2D2AA9}" srcOrd="9" destOrd="0" presId="urn:microsoft.com/office/officeart/2005/8/layout/list1"/>
    <dgm:cxn modelId="{DD69B279-3649-490D-93FB-3A50A292E62F}" type="presParOf" srcId="{9450F957-799C-405B-929B-359A6BCB879B}" destId="{98D675E8-E3DB-4B21-B719-E183E286C68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D294E-C4A3-4415-926E-FAAEAB9AC877}">
      <dsp:nvSpPr>
        <dsp:cNvPr id="0" name=""/>
        <dsp:cNvSpPr/>
      </dsp:nvSpPr>
      <dsp:spPr>
        <a:xfrm>
          <a:off x="0" y="0"/>
          <a:ext cx="6960096" cy="20125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es-CL" sz="3700" kern="1200" dirty="0" smtClean="0"/>
            <a:t>	</a:t>
          </a:r>
          <a:r>
            <a:rPr lang="es-CL" sz="3200" b="1" kern="1200" dirty="0" smtClean="0">
              <a:solidFill>
                <a:schemeClr val="bg2"/>
              </a:solidFill>
            </a:rPr>
            <a:t>PREVENCIÓN</a:t>
          </a:r>
          <a:endParaRPr lang="es-CL" sz="3200" b="1" kern="1200" dirty="0">
            <a:solidFill>
              <a:schemeClr val="bg2"/>
            </a:solidFill>
          </a:endParaRPr>
        </a:p>
        <a:p>
          <a:pPr marL="285750" lvl="1" indent="-285750" algn="l" defTabSz="1422400">
            <a:lnSpc>
              <a:spcPct val="90000"/>
            </a:lnSpc>
            <a:spcBef>
              <a:spcPct val="0"/>
            </a:spcBef>
            <a:spcAft>
              <a:spcPct val="15000"/>
            </a:spcAft>
            <a:buChar char="••"/>
          </a:pPr>
          <a:r>
            <a:rPr lang="es-CL" sz="3200" b="1" kern="1200" dirty="0" smtClean="0">
              <a:solidFill>
                <a:schemeClr val="bg2"/>
              </a:solidFill>
            </a:rPr>
            <a:t>DIAGNÓSTICO</a:t>
          </a:r>
          <a:endParaRPr lang="es-CL" sz="3200" b="1" kern="1200" dirty="0">
            <a:solidFill>
              <a:schemeClr val="bg2"/>
            </a:solidFill>
          </a:endParaRPr>
        </a:p>
        <a:p>
          <a:pPr marL="285750" lvl="1" indent="-285750" algn="l" defTabSz="1422400">
            <a:lnSpc>
              <a:spcPct val="90000"/>
            </a:lnSpc>
            <a:spcBef>
              <a:spcPct val="0"/>
            </a:spcBef>
            <a:spcAft>
              <a:spcPct val="15000"/>
            </a:spcAft>
            <a:buChar char="••"/>
          </a:pPr>
          <a:endParaRPr lang="es-CL" sz="3200" b="1" kern="1200" dirty="0"/>
        </a:p>
      </dsp:txBody>
      <dsp:txXfrm>
        <a:off x="1593277" y="0"/>
        <a:ext cx="5366818" cy="2012582"/>
      </dsp:txXfrm>
    </dsp:sp>
    <dsp:sp modelId="{21EE419E-33B9-4C33-808D-36F2AD9FF8E7}">
      <dsp:nvSpPr>
        <dsp:cNvPr id="0" name=""/>
        <dsp:cNvSpPr/>
      </dsp:nvSpPr>
      <dsp:spPr>
        <a:xfrm>
          <a:off x="201258" y="201258"/>
          <a:ext cx="1392019" cy="161006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FCDAF-36B8-421C-9C80-3015216EF936}">
      <dsp:nvSpPr>
        <dsp:cNvPr id="0" name=""/>
        <dsp:cNvSpPr/>
      </dsp:nvSpPr>
      <dsp:spPr>
        <a:xfrm>
          <a:off x="0" y="2213840"/>
          <a:ext cx="6960096" cy="2012582"/>
        </a:xfrm>
        <a:prstGeom prst="roundRect">
          <a:avLst>
            <a:gd name="adj" fmla="val 10000"/>
          </a:avLst>
        </a:prstGeom>
        <a:solidFill>
          <a:schemeClr val="tx2">
            <a:lumMod val="20000"/>
            <a:lumOff val="8000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CL" sz="3600" b="1" kern="1200" dirty="0" smtClean="0">
              <a:solidFill>
                <a:schemeClr val="bg2"/>
              </a:solidFill>
            </a:rPr>
            <a:t>PLAN DE MEJORA</a:t>
          </a:r>
        </a:p>
        <a:p>
          <a:pPr lvl="0" algn="l" defTabSz="1600200">
            <a:lnSpc>
              <a:spcPct val="90000"/>
            </a:lnSpc>
            <a:spcBef>
              <a:spcPct val="0"/>
            </a:spcBef>
            <a:spcAft>
              <a:spcPct val="35000"/>
            </a:spcAft>
          </a:pPr>
          <a:r>
            <a:rPr lang="es-CL" sz="3600" b="1" kern="1200" dirty="0" smtClean="0">
              <a:solidFill>
                <a:schemeClr val="bg2"/>
              </a:solidFill>
            </a:rPr>
            <a:t>Y</a:t>
          </a:r>
        </a:p>
        <a:p>
          <a:pPr lvl="0" algn="l" defTabSz="1600200">
            <a:lnSpc>
              <a:spcPct val="90000"/>
            </a:lnSpc>
            <a:spcBef>
              <a:spcPct val="0"/>
            </a:spcBef>
            <a:spcAft>
              <a:spcPct val="35000"/>
            </a:spcAft>
          </a:pPr>
          <a:r>
            <a:rPr lang="es-CL" sz="3600" b="1" kern="1200" dirty="0" smtClean="0">
              <a:solidFill>
                <a:schemeClr val="bg2"/>
              </a:solidFill>
            </a:rPr>
            <a:t>SEGUIMIENTO</a:t>
          </a:r>
          <a:endParaRPr lang="es-CL" sz="3600" b="1" kern="1200" dirty="0">
            <a:solidFill>
              <a:schemeClr val="bg2"/>
            </a:solidFill>
          </a:endParaRPr>
        </a:p>
        <a:p>
          <a:pPr marL="285750" lvl="1" indent="-285750" algn="l" defTabSz="1600200">
            <a:lnSpc>
              <a:spcPct val="90000"/>
            </a:lnSpc>
            <a:spcBef>
              <a:spcPct val="0"/>
            </a:spcBef>
            <a:spcAft>
              <a:spcPct val="15000"/>
            </a:spcAft>
            <a:buChar char="••"/>
          </a:pPr>
          <a:endParaRPr lang="es-CL" sz="3600" b="1" kern="1200">
            <a:solidFill>
              <a:schemeClr val="bg2"/>
            </a:solidFill>
          </a:endParaRPr>
        </a:p>
        <a:p>
          <a:pPr marL="285750" lvl="1" indent="-285750" algn="l" defTabSz="1600200">
            <a:lnSpc>
              <a:spcPct val="90000"/>
            </a:lnSpc>
            <a:spcBef>
              <a:spcPct val="0"/>
            </a:spcBef>
            <a:spcAft>
              <a:spcPct val="15000"/>
            </a:spcAft>
            <a:buChar char="••"/>
          </a:pPr>
          <a:endParaRPr lang="es-CL" sz="3600" b="1" kern="1200" dirty="0">
            <a:solidFill>
              <a:schemeClr val="bg2"/>
            </a:solidFill>
          </a:endParaRPr>
        </a:p>
      </dsp:txBody>
      <dsp:txXfrm>
        <a:off x="1593277" y="2213840"/>
        <a:ext cx="5366818" cy="2012582"/>
      </dsp:txXfrm>
    </dsp:sp>
    <dsp:sp modelId="{CF01CE94-BE62-4CDF-9B21-7A834CAB6A7A}">
      <dsp:nvSpPr>
        <dsp:cNvPr id="0" name=""/>
        <dsp:cNvSpPr/>
      </dsp:nvSpPr>
      <dsp:spPr>
        <a:xfrm>
          <a:off x="201258" y="2415099"/>
          <a:ext cx="1392019" cy="161006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F3608B-941A-4AC7-A363-5E80F958E32A}">
      <dsp:nvSpPr>
        <dsp:cNvPr id="0" name=""/>
        <dsp:cNvSpPr/>
      </dsp:nvSpPr>
      <dsp:spPr>
        <a:xfrm>
          <a:off x="0" y="4427681"/>
          <a:ext cx="6960096" cy="2012582"/>
        </a:xfrm>
        <a:prstGeom prst="roundRect">
          <a:avLst>
            <a:gd name="adj" fmla="val 10000"/>
          </a:avLst>
        </a:prstGeom>
        <a:solidFill>
          <a:srgbClr val="FFFF00"/>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L" sz="2400" b="1" kern="1200" dirty="0" smtClean="0">
              <a:solidFill>
                <a:schemeClr val="bg2"/>
              </a:solidFill>
            </a:rPr>
            <a:t>PASOS DE LA GESTIÓN REALIZADA POR LA INSTITUCIÓN</a:t>
          </a:r>
        </a:p>
        <a:p>
          <a:pPr lvl="0" algn="l" defTabSz="1066800">
            <a:lnSpc>
              <a:spcPct val="90000"/>
            </a:lnSpc>
            <a:spcBef>
              <a:spcPct val="0"/>
            </a:spcBef>
            <a:spcAft>
              <a:spcPct val="35000"/>
            </a:spcAft>
          </a:pPr>
          <a:r>
            <a:rPr lang="es-CL" sz="2400" b="1" kern="1200" dirty="0" smtClean="0">
              <a:solidFill>
                <a:schemeClr val="bg2"/>
              </a:solidFill>
            </a:rPr>
            <a:t>PARA  CUIDAR Y EVALUAR LA APLICACIÓN DE LOS PRINCIPÌOS</a:t>
          </a:r>
          <a:endParaRPr lang="es-CL" sz="2400" b="1" kern="1200" dirty="0">
            <a:solidFill>
              <a:schemeClr val="bg2"/>
            </a:solidFill>
          </a:endParaRPr>
        </a:p>
        <a:p>
          <a:pPr marL="228600" lvl="1" indent="-228600" algn="l" defTabSz="1066800">
            <a:lnSpc>
              <a:spcPct val="90000"/>
            </a:lnSpc>
            <a:spcBef>
              <a:spcPct val="0"/>
            </a:spcBef>
            <a:spcAft>
              <a:spcPct val="15000"/>
            </a:spcAft>
            <a:buChar char="••"/>
          </a:pPr>
          <a:endParaRPr lang="es-CL" sz="2400" b="1" kern="1200" dirty="0">
            <a:solidFill>
              <a:schemeClr val="bg2"/>
            </a:solidFill>
          </a:endParaRPr>
        </a:p>
        <a:p>
          <a:pPr marL="228600" lvl="1" indent="-228600" algn="l" defTabSz="1066800">
            <a:lnSpc>
              <a:spcPct val="90000"/>
            </a:lnSpc>
            <a:spcBef>
              <a:spcPct val="0"/>
            </a:spcBef>
            <a:spcAft>
              <a:spcPct val="15000"/>
            </a:spcAft>
            <a:buChar char="••"/>
          </a:pPr>
          <a:endParaRPr lang="es-CL" sz="2400" b="1" kern="1200" dirty="0">
            <a:solidFill>
              <a:schemeClr val="bg2"/>
            </a:solidFill>
          </a:endParaRPr>
        </a:p>
      </dsp:txBody>
      <dsp:txXfrm>
        <a:off x="1593277" y="4427681"/>
        <a:ext cx="5366818" cy="2012582"/>
      </dsp:txXfrm>
    </dsp:sp>
    <dsp:sp modelId="{EF80DC4B-14C3-4535-BE45-44DFB8636E84}">
      <dsp:nvSpPr>
        <dsp:cNvPr id="0" name=""/>
        <dsp:cNvSpPr/>
      </dsp:nvSpPr>
      <dsp:spPr>
        <a:xfrm>
          <a:off x="201258" y="4628939"/>
          <a:ext cx="1392019" cy="161006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21647-8E0F-4F35-9E5D-DFC86139149C}">
      <dsp:nvSpPr>
        <dsp:cNvPr id="0" name=""/>
        <dsp:cNvSpPr/>
      </dsp:nvSpPr>
      <dsp:spPr>
        <a:xfrm>
          <a:off x="-7246205" y="-1107698"/>
          <a:ext cx="8624108" cy="8624108"/>
        </a:xfrm>
        <a:prstGeom prst="blockArc">
          <a:avLst>
            <a:gd name="adj1" fmla="val 18900000"/>
            <a:gd name="adj2" fmla="val 2700000"/>
            <a:gd name="adj3" fmla="val 25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E6DE0-0FFF-4213-A4FD-8338B2FFFE2D}">
      <dsp:nvSpPr>
        <dsp:cNvPr id="0" name=""/>
        <dsp:cNvSpPr/>
      </dsp:nvSpPr>
      <dsp:spPr>
        <a:xfrm>
          <a:off x="513017" y="337482"/>
          <a:ext cx="8252642" cy="674709"/>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550" tIns="60960" rIns="60960" bIns="60960" numCol="1" spcCol="1270" anchor="ctr" anchorCtr="0">
          <a:noAutofit/>
        </a:bodyPr>
        <a:lstStyle/>
        <a:p>
          <a:pPr lvl="0" algn="l" defTabSz="1066800">
            <a:lnSpc>
              <a:spcPct val="90000"/>
            </a:lnSpc>
            <a:spcBef>
              <a:spcPct val="0"/>
            </a:spcBef>
            <a:spcAft>
              <a:spcPct val="35000"/>
            </a:spcAft>
          </a:pPr>
          <a:r>
            <a:rPr lang="es-CL" sz="2400" b="1" kern="1200" dirty="0" smtClean="0">
              <a:solidFill>
                <a:srgbClr val="C00000"/>
              </a:solidFill>
            </a:rPr>
            <a:t>EL CUMPLIMIENTO CORRESPONDE A  ¡¡¡ TODOS !!</a:t>
          </a:r>
          <a:endParaRPr lang="es-CL" sz="2400" b="1" kern="1200" dirty="0">
            <a:solidFill>
              <a:srgbClr val="C00000"/>
            </a:solidFill>
          </a:endParaRPr>
        </a:p>
      </dsp:txBody>
      <dsp:txXfrm>
        <a:off x="513017" y="337482"/>
        <a:ext cx="8252642" cy="674709"/>
      </dsp:txXfrm>
    </dsp:sp>
    <dsp:sp modelId="{9258DBE2-8489-41B4-B40F-28358E3C1098}">
      <dsp:nvSpPr>
        <dsp:cNvPr id="0" name=""/>
        <dsp:cNvSpPr/>
      </dsp:nvSpPr>
      <dsp:spPr>
        <a:xfrm>
          <a:off x="91324" y="253144"/>
          <a:ext cx="843386" cy="8433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A18A5-CB21-4503-9095-8D9CD7A6D13F}">
      <dsp:nvSpPr>
        <dsp:cNvPr id="0" name=""/>
        <dsp:cNvSpPr/>
      </dsp:nvSpPr>
      <dsp:spPr>
        <a:xfrm>
          <a:off x="1068011" y="1349418"/>
          <a:ext cx="7697647" cy="6747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550" tIns="60960" rIns="60960" bIns="60960" numCol="1" spcCol="1270" anchor="ctr" anchorCtr="0">
          <a:noAutofit/>
        </a:bodyPr>
        <a:lstStyle/>
        <a:p>
          <a:pPr lvl="0" algn="l" defTabSz="1066800">
            <a:lnSpc>
              <a:spcPct val="90000"/>
            </a:lnSpc>
            <a:spcBef>
              <a:spcPct val="0"/>
            </a:spcBef>
            <a:spcAft>
              <a:spcPct val="35000"/>
            </a:spcAft>
          </a:pPr>
          <a:r>
            <a:rPr lang="es-CL" sz="2400" b="1" kern="1200" dirty="0" smtClean="0">
              <a:solidFill>
                <a:schemeClr val="bg2"/>
              </a:solidFill>
            </a:rPr>
            <a:t>1.- HAY UN COMITÉ DE RIESGOS PSICOSOCIALES</a:t>
          </a:r>
          <a:r>
            <a:rPr lang="es-CL" sz="2400" kern="1200" dirty="0" smtClean="0">
              <a:solidFill>
                <a:srgbClr val="FF0000"/>
              </a:solidFill>
            </a:rPr>
            <a:t>::</a:t>
          </a:r>
          <a:endParaRPr lang="es-CL" sz="2400" kern="1200" dirty="0">
            <a:solidFill>
              <a:srgbClr val="FF0000"/>
            </a:solidFill>
          </a:endParaRPr>
        </a:p>
      </dsp:txBody>
      <dsp:txXfrm>
        <a:off x="1068011" y="1349418"/>
        <a:ext cx="7697647" cy="674709"/>
      </dsp:txXfrm>
    </dsp:sp>
    <dsp:sp modelId="{D113140F-D4AF-4A60-873D-74F1844E91FF}">
      <dsp:nvSpPr>
        <dsp:cNvPr id="0" name=""/>
        <dsp:cNvSpPr/>
      </dsp:nvSpPr>
      <dsp:spPr>
        <a:xfrm>
          <a:off x="646318" y="1265079"/>
          <a:ext cx="843386" cy="8433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7F39B-D7E7-4E94-BC2E-3BD8DC6698BB}">
      <dsp:nvSpPr>
        <dsp:cNvPr id="0" name=""/>
        <dsp:cNvSpPr/>
      </dsp:nvSpPr>
      <dsp:spPr>
        <a:xfrm>
          <a:off x="1321796" y="2361354"/>
          <a:ext cx="7443863" cy="674709"/>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550" tIns="71120" rIns="71120" bIns="71120" numCol="1" spcCol="1270" anchor="ctr" anchorCtr="0">
          <a:noAutofit/>
        </a:bodyPr>
        <a:lstStyle/>
        <a:p>
          <a:pPr lvl="0" algn="ctr" defTabSz="1244600">
            <a:lnSpc>
              <a:spcPct val="90000"/>
            </a:lnSpc>
            <a:spcBef>
              <a:spcPct val="0"/>
            </a:spcBef>
            <a:spcAft>
              <a:spcPct val="35000"/>
            </a:spcAft>
          </a:pPr>
          <a:r>
            <a:rPr lang="es-CL" sz="2800" b="1" kern="1200" dirty="0" smtClean="0">
              <a:solidFill>
                <a:srgbClr val="CC0000"/>
              </a:solidFill>
            </a:rPr>
            <a:t>DIFUSIÓN  - PROMOCIÓN</a:t>
          </a:r>
          <a:r>
            <a:rPr lang="es-CL" sz="2800" b="1" kern="1200" dirty="0" smtClean="0">
              <a:solidFill>
                <a:srgbClr val="FF0000"/>
              </a:solidFill>
            </a:rPr>
            <a:t>.</a:t>
          </a:r>
          <a:endParaRPr lang="es-CL" sz="2800" b="1" kern="1200" dirty="0">
            <a:solidFill>
              <a:srgbClr val="FF0000"/>
            </a:solidFill>
          </a:endParaRPr>
        </a:p>
      </dsp:txBody>
      <dsp:txXfrm>
        <a:off x="1321796" y="2361354"/>
        <a:ext cx="7443863" cy="674709"/>
      </dsp:txXfrm>
    </dsp:sp>
    <dsp:sp modelId="{3DA13C7F-89C1-43CD-BFB7-B7EF52E93867}">
      <dsp:nvSpPr>
        <dsp:cNvPr id="0" name=""/>
        <dsp:cNvSpPr/>
      </dsp:nvSpPr>
      <dsp:spPr>
        <a:xfrm>
          <a:off x="900103" y="2277015"/>
          <a:ext cx="843386" cy="8433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6A3EDB-D775-4493-A34D-CC8DE802F9B7}">
      <dsp:nvSpPr>
        <dsp:cNvPr id="0" name=""/>
        <dsp:cNvSpPr/>
      </dsp:nvSpPr>
      <dsp:spPr>
        <a:xfrm>
          <a:off x="1321796" y="3372648"/>
          <a:ext cx="7443863" cy="674709"/>
        </a:xfrm>
        <a:prstGeom prst="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550" tIns="71120" rIns="71120" bIns="71120" numCol="1" spcCol="1270" anchor="ctr" anchorCtr="0">
          <a:noAutofit/>
        </a:bodyPr>
        <a:lstStyle/>
        <a:p>
          <a:pPr lvl="0" algn="l" defTabSz="1244600">
            <a:lnSpc>
              <a:spcPct val="90000"/>
            </a:lnSpc>
            <a:spcBef>
              <a:spcPct val="0"/>
            </a:spcBef>
            <a:spcAft>
              <a:spcPct val="35000"/>
            </a:spcAft>
          </a:pPr>
          <a:r>
            <a:rPr lang="es-CL" sz="2800" b="1" kern="1200" dirty="0" smtClean="0">
              <a:solidFill>
                <a:srgbClr val="CC0000"/>
              </a:solidFill>
            </a:rPr>
            <a:t>IMPLEMENTACIÓN DE PLANES.</a:t>
          </a:r>
          <a:endParaRPr lang="es-CL" sz="2800" b="1" kern="1200" dirty="0">
            <a:solidFill>
              <a:srgbClr val="CC0000"/>
            </a:solidFill>
          </a:endParaRPr>
        </a:p>
      </dsp:txBody>
      <dsp:txXfrm>
        <a:off x="1321796" y="3372648"/>
        <a:ext cx="7443863" cy="674709"/>
      </dsp:txXfrm>
    </dsp:sp>
    <dsp:sp modelId="{48872897-B5BE-48C1-9225-18D99120BDE1}">
      <dsp:nvSpPr>
        <dsp:cNvPr id="0" name=""/>
        <dsp:cNvSpPr/>
      </dsp:nvSpPr>
      <dsp:spPr>
        <a:xfrm>
          <a:off x="900103" y="3288310"/>
          <a:ext cx="843386" cy="8433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6E79C9-4E00-4097-A5AD-3FE0E5EEB06E}">
      <dsp:nvSpPr>
        <dsp:cNvPr id="0" name=""/>
        <dsp:cNvSpPr/>
      </dsp:nvSpPr>
      <dsp:spPr>
        <a:xfrm>
          <a:off x="1068011" y="4384584"/>
          <a:ext cx="7697647" cy="674709"/>
        </a:xfrm>
        <a:prstGeom prst="rect">
          <a:avLst/>
        </a:prstGeom>
        <a:solidFill>
          <a:srgbClr val="FBC1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550" tIns="71120" rIns="71120" bIns="71120" numCol="1" spcCol="1270" anchor="ctr" anchorCtr="0">
          <a:noAutofit/>
        </a:bodyPr>
        <a:lstStyle/>
        <a:p>
          <a:pPr lvl="0" algn="l" defTabSz="1244600">
            <a:lnSpc>
              <a:spcPct val="90000"/>
            </a:lnSpc>
            <a:spcBef>
              <a:spcPct val="0"/>
            </a:spcBef>
            <a:spcAft>
              <a:spcPct val="35000"/>
            </a:spcAft>
          </a:pPr>
          <a:r>
            <a:rPr lang="es-CL" sz="2800" b="1" kern="1200" dirty="0" smtClean="0">
              <a:solidFill>
                <a:srgbClr val="CC0000"/>
              </a:solidFill>
            </a:rPr>
            <a:t>Y PROGRAMAS DE PREVENCIÓN</a:t>
          </a:r>
          <a:endParaRPr lang="es-CL" sz="2800" b="1" kern="1200" dirty="0">
            <a:solidFill>
              <a:srgbClr val="CC0000"/>
            </a:solidFill>
          </a:endParaRPr>
        </a:p>
      </dsp:txBody>
      <dsp:txXfrm>
        <a:off x="1068011" y="4384584"/>
        <a:ext cx="7697647" cy="674709"/>
      </dsp:txXfrm>
    </dsp:sp>
    <dsp:sp modelId="{8C7A6FCC-D912-448F-B1B0-2F7804CA92EE}">
      <dsp:nvSpPr>
        <dsp:cNvPr id="0" name=""/>
        <dsp:cNvSpPr/>
      </dsp:nvSpPr>
      <dsp:spPr>
        <a:xfrm>
          <a:off x="646318" y="4300245"/>
          <a:ext cx="843386" cy="8433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DABF63-7FE0-4574-B11D-F63A5B3B69DB}">
      <dsp:nvSpPr>
        <dsp:cNvPr id="0" name=""/>
        <dsp:cNvSpPr/>
      </dsp:nvSpPr>
      <dsp:spPr>
        <a:xfrm>
          <a:off x="513017" y="5396520"/>
          <a:ext cx="8252642" cy="674709"/>
        </a:xfrm>
        <a:prstGeom prst="rect">
          <a:avLst/>
        </a:prstGeom>
        <a:solidFill>
          <a:srgbClr val="FBC1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550" tIns="58420" rIns="58420" bIns="58420" numCol="1" spcCol="1270" anchor="ctr" anchorCtr="0">
          <a:noAutofit/>
        </a:bodyPr>
        <a:lstStyle/>
        <a:p>
          <a:pPr lvl="0" algn="l" defTabSz="1022350">
            <a:lnSpc>
              <a:spcPct val="90000"/>
            </a:lnSpc>
            <a:spcBef>
              <a:spcPct val="0"/>
            </a:spcBef>
            <a:spcAft>
              <a:spcPct val="35000"/>
            </a:spcAft>
          </a:pPr>
          <a:r>
            <a:rPr lang="es-CL" sz="2300" b="1" kern="1200" dirty="0" smtClean="0">
              <a:solidFill>
                <a:srgbClr val="CC0000"/>
              </a:solidFill>
            </a:rPr>
            <a:t>Y PROGRAMAS DE MEJORAS DEL CLIMA LABORAL.</a:t>
          </a:r>
          <a:endParaRPr lang="es-CL" sz="2300" b="1" kern="1200" dirty="0">
            <a:solidFill>
              <a:srgbClr val="CC0000"/>
            </a:solidFill>
          </a:endParaRPr>
        </a:p>
      </dsp:txBody>
      <dsp:txXfrm>
        <a:off x="513017" y="5396520"/>
        <a:ext cx="8252642" cy="674709"/>
      </dsp:txXfrm>
    </dsp:sp>
    <dsp:sp modelId="{D42A65F4-38C0-483F-869D-417110C176B8}">
      <dsp:nvSpPr>
        <dsp:cNvPr id="0" name=""/>
        <dsp:cNvSpPr/>
      </dsp:nvSpPr>
      <dsp:spPr>
        <a:xfrm>
          <a:off x="91324" y="5312181"/>
          <a:ext cx="843386" cy="84338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68F59-658D-404B-B8C1-BD91D7F19D75}">
      <dsp:nvSpPr>
        <dsp:cNvPr id="0" name=""/>
        <dsp:cNvSpPr/>
      </dsp:nvSpPr>
      <dsp:spPr>
        <a:xfrm>
          <a:off x="0" y="1150714"/>
          <a:ext cx="8496944"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A51C1-09E7-40D0-A55F-7F5BAB945815}">
      <dsp:nvSpPr>
        <dsp:cNvPr id="0" name=""/>
        <dsp:cNvSpPr/>
      </dsp:nvSpPr>
      <dsp:spPr>
        <a:xfrm>
          <a:off x="392146" y="0"/>
          <a:ext cx="8104797" cy="127262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es-CL" sz="2000" b="1" kern="1200" dirty="0" smtClean="0">
              <a:solidFill>
                <a:srgbClr val="660033"/>
              </a:solidFill>
            </a:rPr>
            <a:t>EMPLEADO </a:t>
          </a:r>
          <a:r>
            <a:rPr lang="es-CL" sz="2000" b="1" kern="1200" dirty="0" smtClean="0">
              <a:solidFill>
                <a:srgbClr val="660033"/>
              </a:solidFill>
            </a:rPr>
            <a:t>ESCALAFÓN  </a:t>
          </a:r>
          <a:r>
            <a:rPr lang="es-CL" sz="2000" b="1" kern="1200" dirty="0" smtClean="0">
              <a:solidFill>
                <a:srgbClr val="660033"/>
              </a:solidFill>
            </a:rPr>
            <a:t>SECUNDARIO PRESENTA DENUNCIA ANTE EL </a:t>
          </a:r>
          <a:r>
            <a:rPr lang="es-CL" sz="2000" b="1" kern="1200" dirty="0" smtClean="0">
              <a:solidFill>
                <a:srgbClr val="660033"/>
              </a:solidFill>
            </a:rPr>
            <a:t>SUPERIOR. </a:t>
          </a:r>
          <a:endParaRPr lang="es-CL" sz="2000" b="1" kern="1200" dirty="0">
            <a:solidFill>
              <a:srgbClr val="660033"/>
            </a:solidFill>
          </a:endParaRPr>
        </a:p>
      </dsp:txBody>
      <dsp:txXfrm>
        <a:off x="454271" y="62125"/>
        <a:ext cx="7980547" cy="1148378"/>
      </dsp:txXfrm>
    </dsp:sp>
    <dsp:sp modelId="{C0370D26-86A2-4957-9896-7192ECF90B0C}">
      <dsp:nvSpPr>
        <dsp:cNvPr id="0" name=""/>
        <dsp:cNvSpPr/>
      </dsp:nvSpPr>
      <dsp:spPr>
        <a:xfrm>
          <a:off x="0" y="2466029"/>
          <a:ext cx="8496944"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FEAE38-579E-42E8-919E-1491104B041E}">
      <dsp:nvSpPr>
        <dsp:cNvPr id="0" name=""/>
        <dsp:cNvSpPr/>
      </dsp:nvSpPr>
      <dsp:spPr>
        <a:xfrm>
          <a:off x="604905" y="1527945"/>
          <a:ext cx="7892038" cy="106187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es-CL" sz="2000" b="1" kern="1200" dirty="0" smtClean="0">
              <a:solidFill>
                <a:schemeClr val="bg2"/>
              </a:solidFill>
            </a:rPr>
            <a:t>O </a:t>
          </a:r>
          <a:r>
            <a:rPr lang="es-CL" sz="2000" b="1" kern="1200" dirty="0" smtClean="0">
              <a:solidFill>
                <a:schemeClr val="bg2"/>
              </a:solidFill>
            </a:rPr>
            <a:t>SI </a:t>
          </a:r>
          <a:r>
            <a:rPr lang="es-CL" sz="2000" b="1" kern="1200" dirty="0" smtClean="0">
              <a:solidFill>
                <a:schemeClr val="bg2"/>
              </a:solidFill>
            </a:rPr>
            <a:t>ES DEL ESCALAFÓN </a:t>
          </a:r>
          <a:r>
            <a:rPr lang="es-CL" sz="2000" b="1" kern="1200" dirty="0" smtClean="0">
              <a:solidFill>
                <a:schemeClr val="bg2"/>
              </a:solidFill>
            </a:rPr>
            <a:t>GERENCIAL </a:t>
          </a:r>
          <a:r>
            <a:rPr lang="es-CL" sz="2000" b="1" kern="1200" dirty="0" smtClean="0">
              <a:solidFill>
                <a:schemeClr val="bg2"/>
              </a:solidFill>
            </a:rPr>
            <a:t>ANTE </a:t>
          </a:r>
          <a:r>
            <a:rPr lang="es-CL" sz="2000" b="1" kern="1200" dirty="0" smtClean="0">
              <a:solidFill>
                <a:schemeClr val="bg2"/>
              </a:solidFill>
            </a:rPr>
            <a:t>LA GERENCIA.</a:t>
          </a:r>
          <a:endParaRPr lang="es-CL" sz="2000" b="1" kern="1200" dirty="0">
            <a:solidFill>
              <a:schemeClr val="bg2"/>
            </a:solidFill>
          </a:endParaRPr>
        </a:p>
      </dsp:txBody>
      <dsp:txXfrm>
        <a:off x="656741" y="1579781"/>
        <a:ext cx="7788366" cy="958202"/>
      </dsp:txXfrm>
    </dsp:sp>
    <dsp:sp modelId="{98D675E8-E3DB-4B21-B719-E183E286C680}">
      <dsp:nvSpPr>
        <dsp:cNvPr id="0" name=""/>
        <dsp:cNvSpPr/>
      </dsp:nvSpPr>
      <dsp:spPr>
        <a:xfrm>
          <a:off x="0" y="4394873"/>
          <a:ext cx="8496944"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3CCA7-DF38-4A30-A341-C5302D27A510}">
      <dsp:nvSpPr>
        <dsp:cNvPr id="0" name=""/>
        <dsp:cNvSpPr/>
      </dsp:nvSpPr>
      <dsp:spPr>
        <a:xfrm>
          <a:off x="404517" y="2955629"/>
          <a:ext cx="8090343" cy="167540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es-CL" sz="2000" b="1" kern="1200" dirty="0" smtClean="0">
              <a:solidFill>
                <a:schemeClr val="bg2"/>
              </a:solidFill>
            </a:rPr>
            <a:t>EN OTRO CASO, O SI LO PREFIERE, DIRECTAMENTE A LA INSPECCI{ON DEL TRABAJO.</a:t>
          </a:r>
          <a:endParaRPr lang="es-CL" sz="2000" b="1" kern="1200" dirty="0">
            <a:solidFill>
              <a:schemeClr val="bg2"/>
            </a:solidFill>
          </a:endParaRPr>
        </a:p>
      </dsp:txBody>
      <dsp:txXfrm>
        <a:off x="486303" y="3037415"/>
        <a:ext cx="7926771" cy="151183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CD4E90-41EA-49CD-8203-75C2D6B64FEC}" type="datetimeFigureOut">
              <a:rPr lang="es-ES" smtClean="0"/>
              <a:t>30/01/2018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E1341-5978-4889-850C-276B05D2D7FA}" type="slidenum">
              <a:rPr lang="es-ES" smtClean="0"/>
              <a:t>‹Nº›</a:t>
            </a:fld>
            <a:endParaRPr lang="es-ES"/>
          </a:p>
        </p:txBody>
      </p:sp>
    </p:spTree>
    <p:extLst>
      <p:ext uri="{BB962C8B-B14F-4D97-AF65-F5344CB8AC3E}">
        <p14:creationId xmlns:p14="http://schemas.microsoft.com/office/powerpoint/2010/main" val="429114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9C2E1341-5978-4889-850C-276B05D2D7FA}" type="slidenum">
              <a:rPr lang="es-ES" smtClean="0"/>
              <a:t>68</a:t>
            </a:fld>
            <a:endParaRPr lang="es-ES"/>
          </a:p>
        </p:txBody>
      </p:sp>
    </p:spTree>
    <p:extLst>
      <p:ext uri="{BB962C8B-B14F-4D97-AF65-F5344CB8AC3E}">
        <p14:creationId xmlns:p14="http://schemas.microsoft.com/office/powerpoint/2010/main" val="393033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2851CC"/>
                </a:gs>
                <a:gs pos="100000">
                  <a:schemeClr val="folHlink"/>
                </a:gs>
              </a:gsLst>
              <a:lin ang="0" scaled="1"/>
            </a:gradFill>
            <a:ln w="9525" cap="rnd">
              <a:noFill/>
              <a:round/>
              <a:headEnd/>
              <a:tailEnd/>
            </a:ln>
            <a:effectLst/>
          </p:spPr>
          <p:txBody>
            <a:bodyPr/>
            <a:lstStyle/>
            <a:p>
              <a:pPr>
                <a:defRPr/>
              </a:pPr>
              <a:endParaRPr lang="es-E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folHlink"/>
              </a:solidFill>
              <a:round/>
              <a:headEnd type="none" w="sm" len="sm"/>
              <a:tailEnd type="none" w="sm" len="sm"/>
            </a:ln>
            <a:effectLst/>
          </p:spPr>
          <p:txBody>
            <a:bodyPr wrap="none" anchor="ctr"/>
            <a:lstStyle/>
            <a:p>
              <a:pPr>
                <a:defRPr/>
              </a:pPr>
              <a:endParaRPr lang="es-ES"/>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solidFill>
                  <a:srgbClr val="FFCC66"/>
                </a:solidFill>
              </a:defRPr>
            </a:lvl1pPr>
          </a:lstStyle>
          <a:p>
            <a:r>
              <a:rPr lang="es-ES" smtClean="0"/>
              <a:t>Haga clic para modificar el estilo de título del patrón</a:t>
            </a:r>
            <a:endParaRPr lang="en-GB"/>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Tx/>
              <a:buNone/>
              <a:defRPr>
                <a:solidFill>
                  <a:srgbClr val="FFFFFF"/>
                </a:solidFill>
              </a:defRPr>
            </a:lvl1pPr>
          </a:lstStyle>
          <a:p>
            <a:r>
              <a:rPr lang="es-ES" smtClean="0"/>
              <a:t>Haga clic para modificar el estilo de subtítulo del patrón</a:t>
            </a:r>
            <a:endParaRPr lang="en-GB"/>
          </a:p>
        </p:txBody>
      </p:sp>
      <p:sp>
        <p:nvSpPr>
          <p:cNvPr id="7" name="Rectangle 7"/>
          <p:cNvSpPr>
            <a:spLocks noGrp="1" noChangeArrowheads="1"/>
          </p:cNvSpPr>
          <p:nvPr>
            <p:ph type="dt" sz="quarter" idx="10"/>
          </p:nvPr>
        </p:nvSpPr>
        <p:spPr/>
        <p:txBody>
          <a:bodyPr/>
          <a:lstStyle>
            <a:lvl1pPr>
              <a:defRPr smtClean="0">
                <a:solidFill>
                  <a:srgbClr val="FFFFFF"/>
                </a:solidFill>
              </a:defRPr>
            </a:lvl1pPr>
          </a:lstStyle>
          <a:p>
            <a:fld id="{52ED949E-45DC-491F-ADCF-A7471508FE32}" type="datetime1">
              <a:rPr lang="es-ES" smtClean="0"/>
              <a:t>30/01/2018</a:t>
            </a:fld>
            <a:endParaRPr lang="es-ES"/>
          </a:p>
        </p:txBody>
      </p:sp>
      <p:sp>
        <p:nvSpPr>
          <p:cNvPr id="8" name="Rectangle 8"/>
          <p:cNvSpPr>
            <a:spLocks noGrp="1" noChangeArrowheads="1"/>
          </p:cNvSpPr>
          <p:nvPr>
            <p:ph type="ftr" sz="quarter" idx="11"/>
          </p:nvPr>
        </p:nvSpPr>
        <p:spPr/>
        <p:txBody>
          <a:bodyPr/>
          <a:lstStyle>
            <a:lvl1pPr>
              <a:defRPr smtClean="0">
                <a:solidFill>
                  <a:srgbClr val="FFFFFF"/>
                </a:solidFill>
              </a:defRPr>
            </a:lvl1pPr>
          </a:lstStyle>
          <a:p>
            <a:endParaRPr lang="es-ES"/>
          </a:p>
        </p:txBody>
      </p:sp>
      <p:sp>
        <p:nvSpPr>
          <p:cNvPr id="9" name="Rectangle 9"/>
          <p:cNvSpPr>
            <a:spLocks noGrp="1" noChangeArrowheads="1"/>
          </p:cNvSpPr>
          <p:nvPr>
            <p:ph type="sldNum" sz="quarter" idx="12"/>
          </p:nvPr>
        </p:nvSpPr>
        <p:spPr/>
        <p:txBody>
          <a:bodyPr/>
          <a:lstStyle>
            <a:lvl1pPr>
              <a:defRPr smtClean="0">
                <a:solidFill>
                  <a:srgbClr val="FFFFFF"/>
                </a:solidFill>
              </a:defRPr>
            </a:lvl1pPr>
          </a:lstStyle>
          <a:p>
            <a:fld id="{55CDADA4-D3C8-4F4D-AD50-FA87C57FFAC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sz="half" idx="10"/>
          </p:nvPr>
        </p:nvSpPr>
        <p:spPr>
          <a:ln/>
        </p:spPr>
        <p:txBody>
          <a:bodyPr/>
          <a:lstStyle>
            <a:lvl1pPr>
              <a:defRPr/>
            </a:lvl1pPr>
          </a:lstStyle>
          <a:p>
            <a:fld id="{5082C255-430D-44C0-ADDF-3F8BF3B38AD8}" type="datetime1">
              <a:rPr lang="es-ES" smtClean="0"/>
              <a:t>30/01/2018</a:t>
            </a:fld>
            <a:endParaRPr lang="es-ES"/>
          </a:p>
        </p:txBody>
      </p:sp>
      <p:sp>
        <p:nvSpPr>
          <p:cNvPr id="5" name="Rectangle 8"/>
          <p:cNvSpPr>
            <a:spLocks noGrp="1" noChangeArrowheads="1"/>
          </p:cNvSpPr>
          <p:nvPr>
            <p:ph type="ftr" sz="quarter" idx="11"/>
          </p:nvPr>
        </p:nvSpPr>
        <p:spPr>
          <a:ln/>
        </p:spPr>
        <p:txBody>
          <a:bodyPr/>
          <a:lstStyle>
            <a:lvl1pPr>
              <a:defRPr/>
            </a:lvl1pPr>
          </a:lstStyle>
          <a:p>
            <a:endParaRPr lang="es-ES"/>
          </a:p>
        </p:txBody>
      </p:sp>
      <p:sp>
        <p:nvSpPr>
          <p:cNvPr id="6"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sz="half" idx="10"/>
          </p:nvPr>
        </p:nvSpPr>
        <p:spPr>
          <a:ln/>
        </p:spPr>
        <p:txBody>
          <a:bodyPr/>
          <a:lstStyle>
            <a:lvl1pPr>
              <a:defRPr/>
            </a:lvl1pPr>
          </a:lstStyle>
          <a:p>
            <a:fld id="{ED4EBC83-F845-415D-86B6-F986ECA26DC5}" type="datetime1">
              <a:rPr lang="es-ES" smtClean="0"/>
              <a:t>30/01/2018</a:t>
            </a:fld>
            <a:endParaRPr lang="es-ES"/>
          </a:p>
        </p:txBody>
      </p:sp>
      <p:sp>
        <p:nvSpPr>
          <p:cNvPr id="5" name="Rectangle 8"/>
          <p:cNvSpPr>
            <a:spLocks noGrp="1" noChangeArrowheads="1"/>
          </p:cNvSpPr>
          <p:nvPr>
            <p:ph type="ftr" sz="quarter" idx="11"/>
          </p:nvPr>
        </p:nvSpPr>
        <p:spPr>
          <a:ln/>
        </p:spPr>
        <p:txBody>
          <a:bodyPr/>
          <a:lstStyle>
            <a:lvl1pPr>
              <a:defRPr/>
            </a:lvl1pPr>
          </a:lstStyle>
          <a:p>
            <a:endParaRPr lang="es-ES"/>
          </a:p>
        </p:txBody>
      </p:sp>
      <p:sp>
        <p:nvSpPr>
          <p:cNvPr id="6"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2130425"/>
            <a:ext cx="7770813" cy="1468438"/>
          </a:xfrm>
        </p:spPr>
        <p:txBody>
          <a:bodyPr/>
          <a:lstStyle/>
          <a:p>
            <a:r>
              <a:rPr lang="es-ES" smtClean="0"/>
              <a:t>Haga clic para modificar el estilo de título del patrón</a:t>
            </a:r>
            <a:endParaRPr lang="es-ES_tradnl"/>
          </a:p>
        </p:txBody>
      </p:sp>
      <p:sp>
        <p:nvSpPr>
          <p:cNvPr id="3" name="Rectangle 3"/>
          <p:cNvSpPr>
            <a:spLocks noGrp="1" noChangeArrowheads="1"/>
          </p:cNvSpPr>
          <p:nvPr>
            <p:ph type="dt" idx="10"/>
          </p:nvPr>
        </p:nvSpPr>
        <p:spPr>
          <a:ln/>
        </p:spPr>
        <p:txBody>
          <a:bodyPr/>
          <a:lstStyle>
            <a:lvl1pPr>
              <a:defRPr/>
            </a:lvl1pPr>
          </a:lstStyle>
          <a:p>
            <a:fld id="{A61F6453-BD3C-4DE5-85B9-187515141840}" type="datetime1">
              <a:rPr lang="es-ES" smtClean="0"/>
              <a:t>30/01/2018</a:t>
            </a:fld>
            <a:endParaRPr lang="es-ES"/>
          </a:p>
        </p:txBody>
      </p:sp>
      <p:sp>
        <p:nvSpPr>
          <p:cNvPr id="4" name="Rectangle 5"/>
          <p:cNvSpPr>
            <a:spLocks noGrp="1" noChangeArrowheads="1"/>
          </p:cNvSpPr>
          <p:nvPr>
            <p:ph type="sldNum" idx="11"/>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sz="half" idx="10"/>
          </p:nvPr>
        </p:nvSpPr>
        <p:spPr>
          <a:ln/>
        </p:spPr>
        <p:txBody>
          <a:bodyPr/>
          <a:lstStyle>
            <a:lvl1pPr>
              <a:defRPr/>
            </a:lvl1pPr>
          </a:lstStyle>
          <a:p>
            <a:fld id="{4F044E29-2017-4D18-876D-22AD2145E98D}" type="datetime1">
              <a:rPr lang="es-ES" smtClean="0"/>
              <a:t>30/01/2018</a:t>
            </a:fld>
            <a:endParaRPr lang="es-ES"/>
          </a:p>
        </p:txBody>
      </p:sp>
      <p:sp>
        <p:nvSpPr>
          <p:cNvPr id="5" name="Rectangle 8"/>
          <p:cNvSpPr>
            <a:spLocks noGrp="1" noChangeArrowheads="1"/>
          </p:cNvSpPr>
          <p:nvPr>
            <p:ph type="ftr" sz="quarter" idx="11"/>
          </p:nvPr>
        </p:nvSpPr>
        <p:spPr>
          <a:ln/>
        </p:spPr>
        <p:txBody>
          <a:bodyPr/>
          <a:lstStyle>
            <a:lvl1pPr>
              <a:defRPr/>
            </a:lvl1pPr>
          </a:lstStyle>
          <a:p>
            <a:endParaRPr lang="es-ES"/>
          </a:p>
        </p:txBody>
      </p:sp>
      <p:sp>
        <p:nvSpPr>
          <p:cNvPr id="6"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7"/>
          <p:cNvSpPr>
            <a:spLocks noGrp="1" noChangeArrowheads="1"/>
          </p:cNvSpPr>
          <p:nvPr>
            <p:ph type="dt" sz="half" idx="10"/>
          </p:nvPr>
        </p:nvSpPr>
        <p:spPr>
          <a:ln/>
        </p:spPr>
        <p:txBody>
          <a:bodyPr/>
          <a:lstStyle>
            <a:lvl1pPr>
              <a:defRPr/>
            </a:lvl1pPr>
          </a:lstStyle>
          <a:p>
            <a:fld id="{959786C8-FCB5-4281-A473-C12E7E405781}" type="datetime1">
              <a:rPr lang="es-ES" smtClean="0"/>
              <a:t>30/01/2018</a:t>
            </a:fld>
            <a:endParaRPr lang="es-ES"/>
          </a:p>
        </p:txBody>
      </p:sp>
      <p:sp>
        <p:nvSpPr>
          <p:cNvPr id="5" name="Rectangle 8"/>
          <p:cNvSpPr>
            <a:spLocks noGrp="1" noChangeArrowheads="1"/>
          </p:cNvSpPr>
          <p:nvPr>
            <p:ph type="ftr" sz="quarter" idx="11"/>
          </p:nvPr>
        </p:nvSpPr>
        <p:spPr>
          <a:ln/>
        </p:spPr>
        <p:txBody>
          <a:bodyPr/>
          <a:lstStyle>
            <a:lvl1pPr>
              <a:defRPr/>
            </a:lvl1pPr>
          </a:lstStyle>
          <a:p>
            <a:endParaRPr lang="es-ES"/>
          </a:p>
        </p:txBody>
      </p:sp>
      <p:sp>
        <p:nvSpPr>
          <p:cNvPr id="6"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dt" sz="half" idx="10"/>
          </p:nvPr>
        </p:nvSpPr>
        <p:spPr>
          <a:ln/>
        </p:spPr>
        <p:txBody>
          <a:bodyPr/>
          <a:lstStyle>
            <a:lvl1pPr>
              <a:defRPr/>
            </a:lvl1pPr>
          </a:lstStyle>
          <a:p>
            <a:fld id="{4BA28967-EDC6-42AF-8CB0-6193266CFDE0}" type="datetime1">
              <a:rPr lang="es-ES" smtClean="0"/>
              <a:t>30/01/2018</a:t>
            </a:fld>
            <a:endParaRPr lang="es-ES"/>
          </a:p>
        </p:txBody>
      </p:sp>
      <p:sp>
        <p:nvSpPr>
          <p:cNvPr id="6" name="Rectangle 8"/>
          <p:cNvSpPr>
            <a:spLocks noGrp="1" noChangeArrowheads="1"/>
          </p:cNvSpPr>
          <p:nvPr>
            <p:ph type="ftr" sz="quarter" idx="11"/>
          </p:nvPr>
        </p:nvSpPr>
        <p:spPr>
          <a:ln/>
        </p:spPr>
        <p:txBody>
          <a:bodyPr/>
          <a:lstStyle>
            <a:lvl1pPr>
              <a:defRPr/>
            </a:lvl1pPr>
          </a:lstStyle>
          <a:p>
            <a:endParaRPr lang="es-ES"/>
          </a:p>
        </p:txBody>
      </p:sp>
      <p:sp>
        <p:nvSpPr>
          <p:cNvPr id="7"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7"/>
          <p:cNvSpPr>
            <a:spLocks noGrp="1" noChangeArrowheads="1"/>
          </p:cNvSpPr>
          <p:nvPr>
            <p:ph type="dt" sz="half" idx="10"/>
          </p:nvPr>
        </p:nvSpPr>
        <p:spPr>
          <a:ln/>
        </p:spPr>
        <p:txBody>
          <a:bodyPr/>
          <a:lstStyle>
            <a:lvl1pPr>
              <a:defRPr/>
            </a:lvl1pPr>
          </a:lstStyle>
          <a:p>
            <a:fld id="{14936E12-E303-4545-BB44-C226EDE23132}" type="datetime1">
              <a:rPr lang="es-ES" smtClean="0"/>
              <a:t>30/01/2018</a:t>
            </a:fld>
            <a:endParaRPr lang="es-ES"/>
          </a:p>
        </p:txBody>
      </p:sp>
      <p:sp>
        <p:nvSpPr>
          <p:cNvPr id="8" name="Rectangle 8"/>
          <p:cNvSpPr>
            <a:spLocks noGrp="1" noChangeArrowheads="1"/>
          </p:cNvSpPr>
          <p:nvPr>
            <p:ph type="ftr" sz="quarter" idx="11"/>
          </p:nvPr>
        </p:nvSpPr>
        <p:spPr>
          <a:ln/>
        </p:spPr>
        <p:txBody>
          <a:bodyPr/>
          <a:lstStyle>
            <a:lvl1pPr>
              <a:defRPr/>
            </a:lvl1pPr>
          </a:lstStyle>
          <a:p>
            <a:endParaRPr lang="es-ES"/>
          </a:p>
        </p:txBody>
      </p:sp>
      <p:sp>
        <p:nvSpPr>
          <p:cNvPr id="9"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7"/>
          <p:cNvSpPr>
            <a:spLocks noGrp="1" noChangeArrowheads="1"/>
          </p:cNvSpPr>
          <p:nvPr>
            <p:ph type="dt" sz="half" idx="10"/>
          </p:nvPr>
        </p:nvSpPr>
        <p:spPr>
          <a:ln/>
        </p:spPr>
        <p:txBody>
          <a:bodyPr/>
          <a:lstStyle>
            <a:lvl1pPr>
              <a:defRPr/>
            </a:lvl1pPr>
          </a:lstStyle>
          <a:p>
            <a:fld id="{9913DC3F-DCEC-4877-875E-46AC68698D9B}" type="datetime1">
              <a:rPr lang="es-ES" smtClean="0"/>
              <a:t>30/01/2018</a:t>
            </a:fld>
            <a:endParaRPr lang="es-ES"/>
          </a:p>
        </p:txBody>
      </p:sp>
      <p:sp>
        <p:nvSpPr>
          <p:cNvPr id="4" name="Rectangle 8"/>
          <p:cNvSpPr>
            <a:spLocks noGrp="1" noChangeArrowheads="1"/>
          </p:cNvSpPr>
          <p:nvPr>
            <p:ph type="ftr" sz="quarter" idx="11"/>
          </p:nvPr>
        </p:nvSpPr>
        <p:spPr>
          <a:ln/>
        </p:spPr>
        <p:txBody>
          <a:bodyPr/>
          <a:lstStyle>
            <a:lvl1pPr>
              <a:defRPr/>
            </a:lvl1pPr>
          </a:lstStyle>
          <a:p>
            <a:endParaRPr lang="es-ES"/>
          </a:p>
        </p:txBody>
      </p:sp>
      <p:sp>
        <p:nvSpPr>
          <p:cNvPr id="5"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6B61EAC9-3AA3-4A3D-B460-00EB305C9495}" type="datetime1">
              <a:rPr lang="es-ES" smtClean="0"/>
              <a:t>30/01/2018</a:t>
            </a:fld>
            <a:endParaRPr lang="es-ES"/>
          </a:p>
        </p:txBody>
      </p:sp>
      <p:sp>
        <p:nvSpPr>
          <p:cNvPr id="3" name="Rectangle 8"/>
          <p:cNvSpPr>
            <a:spLocks noGrp="1" noChangeArrowheads="1"/>
          </p:cNvSpPr>
          <p:nvPr>
            <p:ph type="ftr" sz="quarter" idx="11"/>
          </p:nvPr>
        </p:nvSpPr>
        <p:spPr>
          <a:ln/>
        </p:spPr>
        <p:txBody>
          <a:bodyPr/>
          <a:lstStyle>
            <a:lvl1pPr>
              <a:defRPr/>
            </a:lvl1pPr>
          </a:lstStyle>
          <a:p>
            <a:endParaRPr lang="es-ES"/>
          </a:p>
        </p:txBody>
      </p:sp>
      <p:sp>
        <p:nvSpPr>
          <p:cNvPr id="4"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fld id="{B8748644-B4E5-4A63-8C8C-AFAB67F313AF}" type="datetime1">
              <a:rPr lang="es-ES" smtClean="0"/>
              <a:t>30/01/2018</a:t>
            </a:fld>
            <a:endParaRPr lang="es-ES"/>
          </a:p>
        </p:txBody>
      </p:sp>
      <p:sp>
        <p:nvSpPr>
          <p:cNvPr id="6" name="Rectangle 8"/>
          <p:cNvSpPr>
            <a:spLocks noGrp="1" noChangeArrowheads="1"/>
          </p:cNvSpPr>
          <p:nvPr>
            <p:ph type="ftr" sz="quarter" idx="11"/>
          </p:nvPr>
        </p:nvSpPr>
        <p:spPr>
          <a:ln/>
        </p:spPr>
        <p:txBody>
          <a:bodyPr/>
          <a:lstStyle>
            <a:lvl1pPr>
              <a:defRPr/>
            </a:lvl1pPr>
          </a:lstStyle>
          <a:p>
            <a:endParaRPr lang="es-ES"/>
          </a:p>
        </p:txBody>
      </p:sp>
      <p:sp>
        <p:nvSpPr>
          <p:cNvPr id="7"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fld id="{7CC2E624-BC64-443F-8884-1C559BADDBE3}" type="datetime1">
              <a:rPr lang="es-ES" smtClean="0"/>
              <a:t>30/01/2018</a:t>
            </a:fld>
            <a:endParaRPr lang="es-ES"/>
          </a:p>
        </p:txBody>
      </p:sp>
      <p:sp>
        <p:nvSpPr>
          <p:cNvPr id="6" name="Rectangle 8"/>
          <p:cNvSpPr>
            <a:spLocks noGrp="1" noChangeArrowheads="1"/>
          </p:cNvSpPr>
          <p:nvPr>
            <p:ph type="ftr" sz="quarter" idx="11"/>
          </p:nvPr>
        </p:nvSpPr>
        <p:spPr>
          <a:ln/>
        </p:spPr>
        <p:txBody>
          <a:bodyPr/>
          <a:lstStyle>
            <a:lvl1pPr>
              <a:defRPr/>
            </a:lvl1pPr>
          </a:lstStyle>
          <a:p>
            <a:endParaRPr lang="es-ES"/>
          </a:p>
        </p:txBody>
      </p:sp>
      <p:sp>
        <p:nvSpPr>
          <p:cNvPr id="7"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2851CC"/>
                </a:gs>
                <a:gs pos="100000">
                  <a:schemeClr val="folHlink"/>
                </a:gs>
              </a:gsLst>
              <a:lin ang="0" scaled="1"/>
            </a:gradFill>
            <a:ln w="9525" cap="rnd">
              <a:noFill/>
              <a:round/>
              <a:headEnd/>
              <a:tailEnd/>
            </a:ln>
            <a:effectLst/>
          </p:spPr>
          <p:txBody>
            <a:bodyPr/>
            <a:lstStyle/>
            <a:p>
              <a:pPr>
                <a:defRPr/>
              </a:pPr>
              <a:endParaRPr lang="es-ES"/>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p:spPr>
          <p:txBody>
            <a:bodyPr wrap="none" anchor="ctr"/>
            <a:lstStyle/>
            <a:p>
              <a:pPr>
                <a:defRPr/>
              </a:pPr>
              <a:endParaRPr lang="es-ES"/>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lvl="0"/>
            <a:r>
              <a:rPr lang="en-GB" smtClean="0"/>
              <a:t>Haga clic para modificar el estilo de texto del patrón</a:t>
            </a:r>
          </a:p>
        </p:txBody>
      </p:sp>
      <p:sp>
        <p:nvSpPr>
          <p:cNvPr id="1028"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GB" smtClean="0"/>
              <a:t>Haga clic para modificar los estilos de texto del patrón</a:t>
            </a:r>
          </a:p>
          <a:p>
            <a:pPr lvl="1"/>
            <a:r>
              <a:rPr lang="en-GB" smtClean="0"/>
              <a:t>Segundo nivel</a:t>
            </a:r>
          </a:p>
          <a:p>
            <a:pPr lvl="2"/>
            <a:r>
              <a:rPr lang="en-GB" smtClean="0"/>
              <a:t>Tercer nivel</a:t>
            </a:r>
          </a:p>
          <a:p>
            <a:pPr lvl="3"/>
            <a:r>
              <a:rPr lang="en-GB" smtClean="0"/>
              <a:t>Cuarto nivel</a:t>
            </a:r>
          </a:p>
          <a:p>
            <a:pPr lvl="4"/>
            <a:r>
              <a:rPr lang="en-GB" smtClean="0"/>
              <a:t>Quinto nivel</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defRPr sz="1400" smtClean="0"/>
            </a:lvl1pPr>
          </a:lstStyle>
          <a:p>
            <a:fld id="{127E0968-D6C3-46FE-BF86-71CC7109CC92}" type="datetime1">
              <a:rPr lang="es-ES" smtClean="0"/>
              <a:t>30/01/2018</a:t>
            </a:fld>
            <a:endParaRPr lang="es-ES"/>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ctr">
              <a:defRPr sz="1400" smtClean="0"/>
            </a:lvl1pPr>
          </a:lstStyle>
          <a:p>
            <a:endParaRPr lang="es-ES"/>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r">
              <a:defRPr sz="1400" smtClean="0"/>
            </a:lvl1pPr>
          </a:lstStyle>
          <a:p>
            <a:fld id="{55CDADA4-D3C8-4F4D-AD50-FA87C57FFACA}" type="slidenum">
              <a:rPr lang="es-ES" smtClean="0"/>
              <a:pPr/>
              <a:t>‹Nº›</a:t>
            </a:fld>
            <a:endParaRPr lang="es-E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32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3200">
          <a:solidFill>
            <a:schemeClr val="tx1"/>
          </a:solidFill>
          <a:latin typeface="+mn-lt"/>
        </a:defRPr>
      </a:lvl3pPr>
      <a:lvl4pPr marL="1600200" indent="-228600" algn="l" rtl="0" eaLnBrk="1" fontAlgn="base" hangingPunct="1">
        <a:spcBef>
          <a:spcPct val="20000"/>
        </a:spcBef>
        <a:spcAft>
          <a:spcPct val="0"/>
        </a:spcAft>
        <a:buClr>
          <a:schemeClr val="tx1"/>
        </a:buClr>
        <a:buChar char="•"/>
        <a:defRPr sz="32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32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l/url?sa=i&amp;rct=j&amp;q=&amp;esrc=s&amp;source=images&amp;cd=&amp;cad=rja&amp;uact=8&amp;ved=0CAcQjRxqFQoTCOiold_nxMcCFQSEkAodHWEP9g&amp;url=http://www.zeitgeistec.com/autocritica-al-movimiento-zeitgeist-activismo/&amp;ei=z6zcVaiFL4SIwgSdwr2wDw&amp;psig=AFQjCNH7UAnj8KTBE501kFRVvvIUTu824g&amp;ust=1440611814831247"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268760"/>
            <a:ext cx="8640960" cy="2554545"/>
          </a:xfrm>
          <a:prstGeom prst="rect">
            <a:avLst/>
          </a:prstGeom>
          <a:noFill/>
        </p:spPr>
        <p:txBody>
          <a:bodyPr wrap="square" rtlCol="0">
            <a:spAutoFit/>
          </a:bodyPr>
          <a:lstStyle/>
          <a:p>
            <a:pPr algn="ctr"/>
            <a:endParaRPr lang="es-ES" sz="3200" dirty="0" smtClean="0"/>
          </a:p>
          <a:p>
            <a:pPr algn="ctr"/>
            <a:endParaRPr lang="es-ES" sz="3200" dirty="0"/>
          </a:p>
          <a:p>
            <a:pPr algn="ctr"/>
            <a:endParaRPr lang="es-ES" sz="3200" dirty="0" smtClean="0"/>
          </a:p>
          <a:p>
            <a:pPr algn="ctr"/>
            <a:r>
              <a:rPr lang="es-ES" sz="3200" b="0" dirty="0" smtClean="0"/>
              <a:t/>
            </a:r>
            <a:br>
              <a:rPr lang="es-ES" sz="3200" b="0" dirty="0" smtClean="0"/>
            </a:br>
            <a:endParaRPr lang="es-ES" sz="3200" dirty="0"/>
          </a:p>
        </p:txBody>
      </p:sp>
      <p:sp>
        <p:nvSpPr>
          <p:cNvPr id="3" name="2 CuadroTexto"/>
          <p:cNvSpPr txBox="1"/>
          <p:nvPr/>
        </p:nvSpPr>
        <p:spPr>
          <a:xfrm>
            <a:off x="5004048" y="980728"/>
            <a:ext cx="3888432" cy="3785652"/>
          </a:xfrm>
          <a:prstGeom prst="rect">
            <a:avLst/>
          </a:prstGeom>
          <a:noFill/>
        </p:spPr>
        <p:txBody>
          <a:bodyPr wrap="square" rtlCol="0">
            <a:spAutoFit/>
          </a:bodyPr>
          <a:lstStyle/>
          <a:p>
            <a:pPr algn="r"/>
            <a:r>
              <a:rPr lang="es-ES" sz="6000" dirty="0" smtClean="0"/>
              <a:t>NOTAS</a:t>
            </a:r>
          </a:p>
          <a:p>
            <a:pPr algn="r"/>
            <a:r>
              <a:rPr lang="es-ES" sz="6000" dirty="0" smtClean="0"/>
              <a:t>SOBRE </a:t>
            </a:r>
          </a:p>
          <a:p>
            <a:pPr algn="r"/>
            <a:r>
              <a:rPr lang="es-ES" sz="6000" dirty="0" smtClean="0"/>
              <a:t>CLIMA LABORAL</a:t>
            </a:r>
            <a:endParaRPr lang="es-ES" sz="6000" dirty="0"/>
          </a:p>
        </p:txBody>
      </p:sp>
      <p:pic>
        <p:nvPicPr>
          <p:cNvPr id="41986" name="Picture 2" descr="Resultado de imagen para CLIMA LABORAL"/>
          <p:cNvPicPr>
            <a:picLocks noChangeAspect="1" noChangeArrowheads="1"/>
          </p:cNvPicPr>
          <p:nvPr/>
        </p:nvPicPr>
        <p:blipFill>
          <a:blip r:embed="rId2" cstate="print"/>
          <a:srcRect/>
          <a:stretch>
            <a:fillRect/>
          </a:stretch>
        </p:blipFill>
        <p:spPr bwMode="auto">
          <a:xfrm>
            <a:off x="251520" y="476672"/>
            <a:ext cx="4896544" cy="4824536"/>
          </a:xfrm>
          <a:prstGeom prst="rect">
            <a:avLst/>
          </a:prstGeom>
          <a:noFill/>
        </p:spPr>
      </p:pic>
      <p:sp>
        <p:nvSpPr>
          <p:cNvPr id="5" name="4 Marcador de número de diapositiva"/>
          <p:cNvSpPr>
            <a:spLocks noGrp="1"/>
          </p:cNvSpPr>
          <p:nvPr>
            <p:ph type="sldNum" sz="quarter" idx="12"/>
          </p:nvPr>
        </p:nvSpPr>
        <p:spPr/>
        <p:txBody>
          <a:bodyPr/>
          <a:lstStyle/>
          <a:p>
            <a:fld id="{55CDADA4-D3C8-4F4D-AD50-FA87C57FFACA}" type="slidenum">
              <a:rPr lang="es-ES" smtClean="0"/>
              <a:pPr/>
              <a:t>1</a:t>
            </a:fld>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sultado de imagen para CLIMA LABORAL"/>
          <p:cNvPicPr>
            <a:picLocks noChangeAspect="1" noChangeArrowheads="1"/>
          </p:cNvPicPr>
          <p:nvPr/>
        </p:nvPicPr>
        <p:blipFill>
          <a:blip r:embed="rId2" cstate="print"/>
          <a:srcRect/>
          <a:stretch>
            <a:fillRect/>
          </a:stretch>
        </p:blipFill>
        <p:spPr bwMode="auto">
          <a:xfrm>
            <a:off x="1043608" y="260648"/>
            <a:ext cx="7416824" cy="6597352"/>
          </a:xfrm>
          <a:prstGeom prst="rect">
            <a:avLst/>
          </a:prstGeom>
          <a:noFill/>
        </p:spPr>
      </p:pic>
      <p:sp>
        <p:nvSpPr>
          <p:cNvPr id="2" name="1 CuadroTexto"/>
          <p:cNvSpPr txBox="1"/>
          <p:nvPr/>
        </p:nvSpPr>
        <p:spPr>
          <a:xfrm>
            <a:off x="611560" y="260648"/>
            <a:ext cx="8208912" cy="4401205"/>
          </a:xfrm>
          <a:prstGeom prst="rect">
            <a:avLst/>
          </a:prstGeom>
          <a:noFill/>
        </p:spPr>
        <p:txBody>
          <a:bodyPr wrap="square" rtlCol="0">
            <a:spAutoFit/>
          </a:bodyPr>
          <a:lstStyle/>
          <a:p>
            <a:pPr algn="ctr"/>
            <a:r>
              <a:rPr lang="es-ES" sz="2800" b="1" dirty="0" smtClean="0">
                <a:solidFill>
                  <a:srgbClr val="002060"/>
                </a:solidFill>
              </a:rPr>
              <a:t>¿SOBRE QUÉ PONER ATENCIÓN PARA MEJORAR EL C. L.?</a:t>
            </a:r>
          </a:p>
          <a:p>
            <a:pPr algn="ctr"/>
            <a:r>
              <a:rPr lang="es-ES" sz="2800" b="1" u="sng" dirty="0" smtClean="0">
                <a:solidFill>
                  <a:srgbClr val="002060"/>
                </a:solidFill>
              </a:rPr>
              <a:t>I.- LIDERAZGO.</a:t>
            </a:r>
          </a:p>
          <a:p>
            <a:pPr algn="ctr"/>
            <a:r>
              <a:rPr lang="es-ES" sz="2800" b="1" dirty="0" smtClean="0">
                <a:solidFill>
                  <a:srgbClr val="002060"/>
                </a:solidFill>
              </a:rPr>
              <a:t>Lo constituye el saber hacer del jefe; </a:t>
            </a:r>
          </a:p>
          <a:p>
            <a:pPr algn="ctr"/>
            <a:r>
              <a:rPr lang="es-ES" sz="2800" b="1" dirty="0" smtClean="0">
                <a:solidFill>
                  <a:srgbClr val="002060"/>
                </a:solidFill>
              </a:rPr>
              <a:t>El cómo hacer;</a:t>
            </a:r>
          </a:p>
          <a:p>
            <a:pPr algn="ctr"/>
            <a:r>
              <a:rPr lang="es-ES" sz="2800" b="1" dirty="0" smtClean="0">
                <a:solidFill>
                  <a:srgbClr val="002060"/>
                </a:solidFill>
                <a:latin typeface="MS Reference Sans Serif" pitchFamily="34" charset="0"/>
              </a:rPr>
              <a:t>El carisma y su poder de convencimiento;</a:t>
            </a:r>
          </a:p>
          <a:p>
            <a:pPr algn="ctr"/>
            <a:r>
              <a:rPr lang="es-ES" sz="2800" b="1" dirty="0" smtClean="0">
                <a:solidFill>
                  <a:srgbClr val="002060"/>
                </a:solidFill>
                <a:latin typeface="MS Reference Sans Serif" pitchFamily="34" charset="0"/>
              </a:rPr>
              <a:t>La capacidad de relacionarse;</a:t>
            </a:r>
          </a:p>
          <a:p>
            <a:pPr algn="ctr"/>
            <a:r>
              <a:rPr lang="es-ES" sz="2800" b="1" dirty="0" smtClean="0">
                <a:solidFill>
                  <a:srgbClr val="002060"/>
                </a:solidFill>
                <a:latin typeface="MS Reference Sans Serif" pitchFamily="34" charset="0"/>
              </a:rPr>
              <a:t>Manejo del sistema de gestión;</a:t>
            </a:r>
          </a:p>
          <a:p>
            <a:pPr algn="ctr"/>
            <a:r>
              <a:rPr lang="es-ES" sz="2800" b="1" dirty="0" smtClean="0">
                <a:solidFill>
                  <a:srgbClr val="002060"/>
                </a:solidFill>
                <a:latin typeface="MS Reference Sans Serif" pitchFamily="34" charset="0"/>
              </a:rPr>
              <a:t>Aportes culturales a la Gestión;</a:t>
            </a:r>
          </a:p>
          <a:p>
            <a:pPr algn="ctr"/>
            <a:endParaRPr lang="es-ES" sz="2800" b="1" dirty="0">
              <a:solidFill>
                <a:srgbClr val="002060"/>
              </a:solidFill>
            </a:endParaRPr>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10</a:t>
            </a:fld>
            <a:endParaRPr lang="es-ES"/>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188640"/>
            <a:ext cx="7776864" cy="3539430"/>
          </a:xfrm>
          <a:prstGeom prst="rect">
            <a:avLst/>
          </a:prstGeom>
          <a:noFill/>
        </p:spPr>
        <p:txBody>
          <a:bodyPr wrap="square" rtlCol="0">
            <a:spAutoFit/>
          </a:bodyPr>
          <a:lstStyle/>
          <a:p>
            <a:pPr algn="ctr"/>
            <a:r>
              <a:rPr lang="es-ES" sz="2800" b="1" dirty="0" smtClean="0">
                <a:latin typeface="MS Reference Sans Serif" pitchFamily="34" charset="0"/>
              </a:rPr>
              <a:t>SUB-CLIMA.</a:t>
            </a:r>
          </a:p>
          <a:p>
            <a:pPr algn="ctr"/>
            <a:endParaRPr lang="es-ES" sz="2800" b="1" dirty="0">
              <a:latin typeface="MS Reference Sans Serif" pitchFamily="34" charset="0"/>
            </a:endParaRPr>
          </a:p>
          <a:p>
            <a:r>
              <a:rPr lang="es-ES" sz="2800" b="1" dirty="0" smtClean="0">
                <a:latin typeface="MS Reference Sans Serif" pitchFamily="34" charset="0"/>
              </a:rPr>
              <a:t>EL CLIMA LABORAL GENERALMENTE NO ES  IGUAL EN TODOS LOS SECTORES DE LA ORGANIZACIÓN, </a:t>
            </a:r>
          </a:p>
          <a:p>
            <a:r>
              <a:rPr lang="es-ES" sz="2800" b="1" dirty="0" smtClean="0">
                <a:latin typeface="MS Reference Sans Serif" pitchFamily="34" charset="0"/>
              </a:rPr>
              <a:t>AUNQUE EN SU GLOBALIDAD SEA EXCELENTE, PUEDE HABER SUBCLIMAS PRECARIOS Y DETORIORADOS.</a:t>
            </a:r>
            <a:endParaRPr lang="es-ES" sz="2800" b="1" dirty="0">
              <a:latin typeface="MS Reference Sans Serif"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11</a:t>
            </a:fld>
            <a:endParaRPr lang="es-ES"/>
          </a:p>
        </p:txBody>
      </p:sp>
      <p:pic>
        <p:nvPicPr>
          <p:cNvPr id="32770" name="Picture 2" descr="Resultado de imagen para mal clima laboral consecuencias"/>
          <p:cNvPicPr>
            <a:picLocks noChangeAspect="1" noChangeArrowheads="1"/>
          </p:cNvPicPr>
          <p:nvPr/>
        </p:nvPicPr>
        <p:blipFill>
          <a:blip r:embed="rId2" cstate="print"/>
          <a:srcRect/>
          <a:stretch>
            <a:fillRect/>
          </a:stretch>
        </p:blipFill>
        <p:spPr bwMode="auto">
          <a:xfrm>
            <a:off x="1331640" y="3717032"/>
            <a:ext cx="6859463" cy="31409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sultado de imagen para mal clima laboral consecuencias"/>
          <p:cNvPicPr>
            <a:picLocks noChangeAspect="1" noChangeArrowheads="1"/>
          </p:cNvPicPr>
          <p:nvPr/>
        </p:nvPicPr>
        <p:blipFill>
          <a:blip r:embed="rId2" cstate="print"/>
          <a:srcRect/>
          <a:stretch>
            <a:fillRect/>
          </a:stretch>
        </p:blipFill>
        <p:spPr bwMode="auto">
          <a:xfrm>
            <a:off x="6444208" y="188640"/>
            <a:ext cx="2699792" cy="2808312"/>
          </a:xfrm>
          <a:prstGeom prst="rect">
            <a:avLst/>
          </a:prstGeom>
          <a:noFill/>
        </p:spPr>
      </p:pic>
      <p:sp>
        <p:nvSpPr>
          <p:cNvPr id="2" name="1 CuadroTexto"/>
          <p:cNvSpPr txBox="1"/>
          <p:nvPr/>
        </p:nvSpPr>
        <p:spPr>
          <a:xfrm>
            <a:off x="323528" y="260648"/>
            <a:ext cx="8568952" cy="6001643"/>
          </a:xfrm>
          <a:prstGeom prst="rect">
            <a:avLst/>
          </a:prstGeom>
          <a:noFill/>
        </p:spPr>
        <p:txBody>
          <a:bodyPr wrap="square" rtlCol="0">
            <a:spAutoFit/>
          </a:bodyPr>
          <a:lstStyle/>
          <a:p>
            <a:r>
              <a:rPr lang="es-ES" sz="3200" b="1" u="sng" dirty="0" smtClean="0"/>
              <a:t>II.- EL TRABAJO EN EQUIPO.</a:t>
            </a:r>
          </a:p>
          <a:p>
            <a:r>
              <a:rPr lang="es-ES" sz="3200" b="1" u="sng" dirty="0" smtClean="0"/>
              <a:t>(como el nuestro)</a:t>
            </a:r>
          </a:p>
          <a:p>
            <a:endParaRPr lang="es-ES" sz="3200" b="1" dirty="0"/>
          </a:p>
          <a:p>
            <a:r>
              <a:rPr lang="es-ES" sz="2800" b="1" dirty="0" smtClean="0"/>
              <a:t>IMPLICA:</a:t>
            </a:r>
          </a:p>
          <a:p>
            <a:endParaRPr lang="es-ES" sz="2800" b="1" dirty="0" smtClean="0"/>
          </a:p>
          <a:p>
            <a:r>
              <a:rPr lang="es-ES" sz="2800" b="1" dirty="0" smtClean="0"/>
              <a:t>COLABORACIÓN PERMANENTE;</a:t>
            </a:r>
          </a:p>
          <a:p>
            <a:r>
              <a:rPr lang="es-ES" sz="2800" b="1" dirty="0" smtClean="0"/>
              <a:t>TOLERAR DISTINTOS CARACTERES;</a:t>
            </a:r>
          </a:p>
          <a:p>
            <a:endParaRPr lang="es-ES" sz="2800" b="1" dirty="0" smtClean="0"/>
          </a:p>
          <a:p>
            <a:r>
              <a:rPr lang="es-ES" sz="2800" b="1" dirty="0" smtClean="0"/>
              <a:t>DISPOSICIÓN A LA ASISTENCIA LABORAL;</a:t>
            </a:r>
          </a:p>
          <a:p>
            <a:r>
              <a:rPr lang="es-ES" sz="2800" b="1" dirty="0" smtClean="0"/>
              <a:t>SOPORTAR ESTADOS DE ÁNIMO;</a:t>
            </a:r>
          </a:p>
          <a:p>
            <a:endParaRPr lang="es-ES" sz="2800" b="1" dirty="0" smtClean="0"/>
          </a:p>
          <a:p>
            <a:r>
              <a:rPr lang="es-ES" sz="2800" b="1" dirty="0" smtClean="0"/>
              <a:t>COMUNICACIÓN VERTICAL Y HORIZ</a:t>
            </a:r>
            <a:r>
              <a:rPr lang="es-ES" sz="3200" dirty="0" smtClean="0"/>
              <a:t>ONTAL;</a:t>
            </a:r>
          </a:p>
          <a:p>
            <a:r>
              <a:rPr lang="es-ES" sz="3200" b="1" dirty="0" smtClean="0"/>
              <a:t>RETROALIMENTACIÓN.</a:t>
            </a:r>
            <a:endParaRPr lang="es-ES" sz="32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12</a:t>
            </a:fld>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4" name="Picture 14" descr="https://encrypted-tbn0.gstatic.com/images?q=tbn:ANd9GcSa4hzi8mb0M0QPhEsFNf76u09207ZjoE4nEvrbA_rk_yxJIZ5Ujw">
            <a:hlinkClick r:id="rId2"/>
          </p:cNvPr>
          <p:cNvPicPr>
            <a:picLocks noChangeAspect="1" noChangeArrowheads="1"/>
          </p:cNvPicPr>
          <p:nvPr/>
        </p:nvPicPr>
        <p:blipFill>
          <a:blip r:embed="rId3" cstate="print"/>
          <a:srcRect/>
          <a:stretch>
            <a:fillRect/>
          </a:stretch>
        </p:blipFill>
        <p:spPr bwMode="auto">
          <a:xfrm>
            <a:off x="4932040" y="1052736"/>
            <a:ext cx="3960440" cy="3489176"/>
          </a:xfrm>
          <a:prstGeom prst="rect">
            <a:avLst/>
          </a:prstGeom>
          <a:noFill/>
        </p:spPr>
      </p:pic>
      <p:sp>
        <p:nvSpPr>
          <p:cNvPr id="3" name="2 CuadroTexto"/>
          <p:cNvSpPr txBox="1"/>
          <p:nvPr/>
        </p:nvSpPr>
        <p:spPr>
          <a:xfrm>
            <a:off x="128914" y="328108"/>
            <a:ext cx="8424936" cy="6309420"/>
          </a:xfrm>
          <a:prstGeom prst="rect">
            <a:avLst/>
          </a:prstGeom>
          <a:noFill/>
        </p:spPr>
        <p:txBody>
          <a:bodyPr wrap="square" rtlCol="0">
            <a:spAutoFit/>
          </a:bodyPr>
          <a:lstStyle/>
          <a:p>
            <a:r>
              <a:rPr lang="es-ES" sz="2800" dirty="0" smtClean="0"/>
              <a:t>III</a:t>
            </a:r>
            <a:r>
              <a:rPr lang="es-ES" sz="2800" b="1" dirty="0" smtClean="0"/>
              <a:t>  AUTOCRÍTICA.</a:t>
            </a:r>
          </a:p>
          <a:p>
            <a:endParaRPr lang="es-ES" sz="2800" dirty="0" smtClean="0"/>
          </a:p>
          <a:p>
            <a:r>
              <a:rPr lang="es-ES" sz="2800" b="1" dirty="0" smtClean="0"/>
              <a:t>Hay una tendencia a </a:t>
            </a:r>
          </a:p>
          <a:p>
            <a:r>
              <a:rPr lang="es-ES" sz="2800" b="1" dirty="0" smtClean="0"/>
              <a:t>realizar permanentes </a:t>
            </a:r>
          </a:p>
          <a:p>
            <a:r>
              <a:rPr lang="es-ES" sz="2800" b="1" dirty="0" smtClean="0"/>
              <a:t>críticas y comentarios</a:t>
            </a:r>
          </a:p>
          <a:p>
            <a:r>
              <a:rPr lang="es-ES" sz="2800" b="1" dirty="0" smtClean="0"/>
              <a:t> negativos sobre el  trabajo </a:t>
            </a:r>
          </a:p>
          <a:p>
            <a:r>
              <a:rPr lang="es-ES" sz="2800" b="1" dirty="0" smtClean="0"/>
              <a:t>de  algún compañero.</a:t>
            </a:r>
          </a:p>
          <a:p>
            <a:endParaRPr lang="es-ES" sz="2800" b="1" dirty="0"/>
          </a:p>
          <a:p>
            <a:r>
              <a:rPr lang="es-ES" sz="2800" b="1" dirty="0" smtClean="0">
                <a:solidFill>
                  <a:srgbClr val="FFFF00"/>
                </a:solidFill>
                <a:latin typeface="Arial Black" panose="020B0A04020102020204" pitchFamily="34" charset="0"/>
              </a:rPr>
              <a:t>Olvidamos que lo primer</a:t>
            </a:r>
            <a:r>
              <a:rPr lang="es-ES" sz="2800" b="1" dirty="0" smtClean="0">
                <a:solidFill>
                  <a:schemeClr val="bg2"/>
                </a:solidFill>
                <a:latin typeface="Arial Black" panose="020B0A04020102020204" pitchFamily="34" charset="0"/>
              </a:rPr>
              <a:t>o </a:t>
            </a:r>
          </a:p>
          <a:p>
            <a:r>
              <a:rPr lang="es-ES" sz="2800" b="1" dirty="0" smtClean="0">
                <a:solidFill>
                  <a:srgbClr val="FFFF00"/>
                </a:solidFill>
                <a:latin typeface="Arial Black" panose="020B0A04020102020204" pitchFamily="34" charset="0"/>
              </a:rPr>
              <a:t>que debemos hacer es u</a:t>
            </a:r>
            <a:r>
              <a:rPr lang="es-ES" sz="2800" b="1" dirty="0" smtClean="0">
                <a:solidFill>
                  <a:schemeClr val="bg2"/>
                </a:solidFill>
                <a:latin typeface="Arial Black" panose="020B0A04020102020204" pitchFamily="34" charset="0"/>
              </a:rPr>
              <a:t>n</a:t>
            </a:r>
            <a:r>
              <a:rPr lang="es-ES" sz="2800" b="1" dirty="0" smtClean="0">
                <a:solidFill>
                  <a:srgbClr val="FFFF00"/>
                </a:solidFill>
                <a:latin typeface="Arial Black" panose="020B0A04020102020204" pitchFamily="34" charset="0"/>
              </a:rPr>
              <a:t> </a:t>
            </a:r>
          </a:p>
          <a:p>
            <a:r>
              <a:rPr lang="es-ES" sz="2800" b="1" dirty="0" smtClean="0">
                <a:solidFill>
                  <a:srgbClr val="FFFF00"/>
                </a:solidFill>
                <a:latin typeface="Arial Black" panose="020B0A04020102020204" pitchFamily="34" charset="0"/>
              </a:rPr>
              <a:t>examen introspectivo a </a:t>
            </a:r>
          </a:p>
          <a:p>
            <a:r>
              <a:rPr lang="es-ES" sz="2800" b="1" dirty="0" smtClean="0">
                <a:solidFill>
                  <a:srgbClr val="FFFF00"/>
                </a:solidFill>
                <a:latin typeface="Arial Black" panose="020B0A04020102020204" pitchFamily="34" charset="0"/>
              </a:rPr>
              <a:t>nuestro propio quehacer.</a:t>
            </a:r>
          </a:p>
          <a:p>
            <a:endParaRPr lang="es-ES" sz="2800" b="1" dirty="0"/>
          </a:p>
          <a:p>
            <a:r>
              <a:rPr lang="es-ES" sz="2800" b="1" dirty="0" smtClean="0"/>
              <a:t>Nunca </a:t>
            </a:r>
            <a:r>
              <a:rPr lang="es-ES" sz="4000" b="1" dirty="0" smtClean="0"/>
              <a:t>reconocemos</a:t>
            </a:r>
            <a:r>
              <a:rPr lang="es-ES" sz="2800" b="1" dirty="0" smtClean="0"/>
              <a:t> los méritos ajenos.</a:t>
            </a:r>
            <a:endParaRPr lang="es-ES" sz="2800" b="1" dirty="0"/>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13</a:t>
            </a:fld>
            <a:endParaRPr lang="es-ES"/>
          </a:p>
        </p:txBody>
      </p:sp>
      <p:sp>
        <p:nvSpPr>
          <p:cNvPr id="30722" name="AutoShape 2"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24" name="AutoShape 4"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26" name="AutoShape 6"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28" name="AutoShape 8"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30" name="AutoShape 10"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32" name="AutoShape 12"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0" y="476672"/>
            <a:ext cx="7632848" cy="5878532"/>
          </a:xfrm>
          <a:prstGeom prst="rect">
            <a:avLst/>
          </a:prstGeom>
          <a:noFill/>
        </p:spPr>
        <p:txBody>
          <a:bodyPr wrap="square" rtlCol="0">
            <a:spAutoFit/>
          </a:bodyPr>
          <a:lstStyle/>
          <a:p>
            <a:r>
              <a:rPr lang="es-ES" sz="2800" b="1" dirty="0" smtClean="0"/>
              <a:t>¿CASTIGO O ESTÍMULO?</a:t>
            </a:r>
          </a:p>
          <a:p>
            <a:endParaRPr lang="es-ES" sz="2800" b="1" dirty="0"/>
          </a:p>
          <a:p>
            <a:r>
              <a:rPr lang="es-ES" sz="2800" b="1" dirty="0" smtClean="0"/>
              <a:t>En materia de gestión del clima laboral, los grados más altos, especialmente los que tienen RR.HH. a su cargo deben decidir frente a una actuación</a:t>
            </a:r>
          </a:p>
          <a:p>
            <a:r>
              <a:rPr lang="es-ES" sz="2800" b="1" dirty="0" smtClean="0"/>
              <a:t>                         </a:t>
            </a:r>
            <a:r>
              <a:rPr lang="es-ES" sz="4000" b="1" dirty="0" smtClean="0"/>
              <a:t>¿Castigo o Estímulo?</a:t>
            </a:r>
          </a:p>
          <a:p>
            <a:endParaRPr lang="es-ES" sz="2800" b="1" dirty="0"/>
          </a:p>
          <a:p>
            <a:r>
              <a:rPr lang="es-ES" sz="2800" b="1" dirty="0" smtClean="0"/>
              <a:t>En nuestro medio, desgraciadamente, hay una jerarquización extrema y frente a cualquier actuación criticable, ni siquiera se piensa en el estímulo, la educación o reeducación, en  una acción pedagógica.</a:t>
            </a: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14</a:t>
            </a:fld>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764704"/>
            <a:ext cx="7632848" cy="5262979"/>
          </a:xfrm>
          <a:prstGeom prst="rect">
            <a:avLst/>
          </a:prstGeom>
          <a:noFill/>
        </p:spPr>
        <p:txBody>
          <a:bodyPr wrap="square" rtlCol="0">
            <a:spAutoFit/>
          </a:bodyPr>
          <a:lstStyle/>
          <a:p>
            <a:r>
              <a:rPr lang="es-ES" sz="2800" b="1" dirty="0" smtClean="0"/>
              <a:t>IV  COLABORACIÓN.</a:t>
            </a:r>
          </a:p>
          <a:p>
            <a:endParaRPr lang="es-ES" sz="2800" b="1" dirty="0"/>
          </a:p>
          <a:p>
            <a:r>
              <a:rPr lang="es-ES" sz="2800" b="1" dirty="0" smtClean="0"/>
              <a:t>No solo estar atento a la realización del trabajo, sino que también colaborar enseñando; dando el apoyo que se requiera; eliminando acciones negativas; </a:t>
            </a:r>
          </a:p>
          <a:p>
            <a:r>
              <a:rPr lang="es-ES" sz="2800" b="1" dirty="0"/>
              <a:t>n</a:t>
            </a:r>
            <a:r>
              <a:rPr lang="es-ES" sz="2800" b="1" dirty="0" smtClean="0"/>
              <a:t>o expandir los malos comentarios;  participar activamente; compartir tareas; respetar la impericia para no recargar el trabajo.</a:t>
            </a:r>
          </a:p>
          <a:p>
            <a:endParaRPr lang="es-ES" sz="2800" b="1" dirty="0"/>
          </a:p>
          <a:p>
            <a:r>
              <a:rPr lang="es-ES" sz="2800" b="1" dirty="0" smtClean="0"/>
              <a:t>LAS METAS SON DE TODOS, NO SOLO DE LOS SUPER MAN O LAS SUPER WOMAN.</a:t>
            </a: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15</a:t>
            </a:fld>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0"/>
            <a:ext cx="7632848" cy="6555641"/>
          </a:xfrm>
          <a:prstGeom prst="rect">
            <a:avLst/>
          </a:prstGeom>
          <a:noFill/>
        </p:spPr>
        <p:txBody>
          <a:bodyPr wrap="square" rtlCol="0">
            <a:spAutoFit/>
          </a:bodyPr>
          <a:lstStyle/>
          <a:p>
            <a:r>
              <a:rPr lang="es-ES" sz="2800" b="1" dirty="0" smtClean="0"/>
              <a:t>V.-  ¡ HOMBRE ! VIENES A TRABAJAR</a:t>
            </a:r>
          </a:p>
          <a:p>
            <a:r>
              <a:rPr lang="es-ES" sz="2800" b="1" dirty="0" smtClean="0"/>
              <a:t>NO A TORTURARTE !</a:t>
            </a:r>
          </a:p>
          <a:p>
            <a:endParaRPr lang="es-ES" sz="2800" b="1" dirty="0"/>
          </a:p>
          <a:p>
            <a:endParaRPr lang="es-ES" sz="2800" b="1" dirty="0" smtClean="0"/>
          </a:p>
          <a:p>
            <a:r>
              <a:rPr lang="es-ES" sz="2800" b="1" dirty="0" smtClean="0"/>
              <a:t>EN CONSECUENCIA:</a:t>
            </a:r>
          </a:p>
          <a:p>
            <a:r>
              <a:rPr lang="es-ES" sz="2800" b="1" dirty="0" smtClean="0"/>
              <a:t>SE AMABLE;</a:t>
            </a:r>
          </a:p>
          <a:p>
            <a:r>
              <a:rPr lang="es-ES" sz="2800" b="1" dirty="0" smtClean="0"/>
              <a:t>AMENO;</a:t>
            </a:r>
          </a:p>
          <a:p>
            <a:r>
              <a:rPr lang="es-ES" sz="2800" b="1" dirty="0" smtClean="0"/>
              <a:t>RESPETUOSO;</a:t>
            </a:r>
          </a:p>
          <a:p>
            <a:r>
              <a:rPr lang="es-ES" sz="2800" b="1" dirty="0" smtClean="0"/>
              <a:t>DESBORDA SIMPATÍA;</a:t>
            </a:r>
          </a:p>
          <a:p>
            <a:endParaRPr lang="es-ES" sz="2800" b="1" dirty="0"/>
          </a:p>
          <a:p>
            <a:r>
              <a:rPr lang="es-ES" sz="2800" b="1" dirty="0" smtClean="0"/>
              <a:t>EL CLIMA LABORAL SE GESTIONA PRACTICAMENTE ENTRE TODOS.</a:t>
            </a:r>
          </a:p>
          <a:p>
            <a:endParaRPr lang="es-ES" sz="2800" b="1" dirty="0"/>
          </a:p>
          <a:p>
            <a:r>
              <a:rPr lang="es-ES" sz="2800" b="1" dirty="0" smtClean="0"/>
              <a:t>En especial frente a la solemnidad de nuestras funciones un poco de simpatía.</a:t>
            </a: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16</a:t>
            </a:fld>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836712"/>
            <a:ext cx="8136904" cy="5878532"/>
          </a:xfrm>
          <a:prstGeom prst="rect">
            <a:avLst/>
          </a:prstGeom>
          <a:solidFill>
            <a:schemeClr val="bg2"/>
          </a:solidFill>
        </p:spPr>
        <p:txBody>
          <a:bodyPr wrap="square" rtlCol="0">
            <a:spAutoFit/>
          </a:bodyPr>
          <a:lstStyle/>
          <a:p>
            <a:r>
              <a:rPr lang="es-ES" sz="2800" b="1" dirty="0" smtClean="0"/>
              <a:t>¿HAY NORMAS LEGALES SOBRE LA MATERIA?</a:t>
            </a:r>
          </a:p>
          <a:p>
            <a:endParaRPr lang="es-ES" sz="2800" b="1" dirty="0"/>
          </a:p>
          <a:p>
            <a:r>
              <a:rPr lang="es-ES" sz="2800" b="1" dirty="0" smtClean="0"/>
              <a:t>En el Código Orgánico  no, pero, en el Estatuto Administrativo Ley 18.834 sí.</a:t>
            </a:r>
          </a:p>
          <a:p>
            <a:endParaRPr lang="es-ES" sz="2800" b="1" dirty="0"/>
          </a:p>
          <a:p>
            <a:r>
              <a:rPr lang="es-ES" sz="3600" b="1" dirty="0" smtClean="0">
                <a:solidFill>
                  <a:srgbClr val="FFFF00"/>
                </a:solidFill>
              </a:rPr>
              <a:t>Art. 55, letra c)  </a:t>
            </a:r>
          </a:p>
          <a:p>
            <a:r>
              <a:rPr lang="es-ES" sz="3600" b="1" dirty="0" smtClean="0">
                <a:solidFill>
                  <a:srgbClr val="FFFF00"/>
                </a:solidFill>
              </a:rPr>
              <a:t>Realizar sus labores con esmero, cortesía, dedicación y eficiencia, contribuyendo a materializar los objetivos de la institución;</a:t>
            </a:r>
            <a:r>
              <a:rPr lang="es-ES" sz="2800" b="1" dirty="0" smtClean="0"/>
              <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17</a:t>
            </a:fld>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620688"/>
            <a:ext cx="7848872" cy="6124754"/>
          </a:xfrm>
          <a:prstGeom prst="rect">
            <a:avLst/>
          </a:prstGeom>
          <a:noFill/>
        </p:spPr>
        <p:txBody>
          <a:bodyPr wrap="square" rtlCol="0">
            <a:spAutoFit/>
          </a:bodyPr>
          <a:lstStyle/>
          <a:p>
            <a:r>
              <a:rPr lang="es-ES" sz="2800" b="1" dirty="0" smtClean="0"/>
              <a:t>LA CONSTITUCIÓN SI NOS PROTEJE </a:t>
            </a:r>
          </a:p>
          <a:p>
            <a:endParaRPr lang="es-ES" sz="2800" b="1" dirty="0"/>
          </a:p>
          <a:p>
            <a:r>
              <a:rPr lang="es-ES" sz="2800" b="1" dirty="0" smtClean="0"/>
              <a:t>ART. 1º.- El Estado está al servicio de la persona humana y su finalidad es promover el bien común, para lo cual debe contribuir a crear las condiciones sociales que permitan a todos y a cada uno de los integrantes de la comunidad nacional su mayor realización espiritual y material posible, con pleno respeto a los derechos y garantías que esta Constitución establece.</a:t>
            </a:r>
          </a:p>
          <a:p>
            <a:endParaRPr lang="es-ES" sz="2800" b="1" dirty="0"/>
          </a:p>
          <a:p>
            <a:r>
              <a:rPr lang="es-ES" sz="2800" b="1" dirty="0" smtClean="0"/>
              <a:t>EL ESTADO ACTÚA POR MEDIO DE SUS AGENTES.</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18</a:t>
            </a:fld>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692696"/>
            <a:ext cx="8064896" cy="4832092"/>
          </a:xfrm>
          <a:prstGeom prst="rect">
            <a:avLst/>
          </a:prstGeom>
          <a:noFill/>
        </p:spPr>
        <p:txBody>
          <a:bodyPr wrap="square" rtlCol="0">
            <a:spAutoFit/>
          </a:bodyPr>
          <a:lstStyle/>
          <a:p>
            <a:r>
              <a:rPr lang="es-ES" sz="2800" b="1" dirty="0" smtClean="0"/>
              <a:t>Y NO AISLADAMENTE, SINO, EN FORMA EFECTIVA.</a:t>
            </a:r>
          </a:p>
          <a:p>
            <a:endParaRPr lang="es-ES" sz="2800" b="1" dirty="0"/>
          </a:p>
          <a:p>
            <a:r>
              <a:rPr lang="es-ES" sz="2800" b="1" dirty="0" smtClean="0"/>
              <a:t>ART. 5.- El ejercicio de la soberanía reconoce como limitación el respeto a los derechos esenciales que emanan de la naturaleza humana. Es deber de los órganos del Estado respetar y promover tales derechos, garantizados por esta Constitución, así como por los tratados internacionales ratificados por Chile y que se encuentren vigentes.</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19</a:t>
            </a:fld>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332656"/>
            <a:ext cx="7704856" cy="5940088"/>
          </a:xfrm>
          <a:prstGeom prst="rect">
            <a:avLst/>
          </a:prstGeom>
          <a:noFill/>
        </p:spPr>
        <p:txBody>
          <a:bodyPr wrap="square" rtlCol="0">
            <a:spAutoFit/>
          </a:bodyPr>
          <a:lstStyle/>
          <a:p>
            <a:r>
              <a:rPr lang="es-ES" sz="3200" b="1" dirty="0" smtClean="0"/>
              <a:t>El clima organizacional está estrechamente ligado a la motivación o desmotivación de los empleados.</a:t>
            </a:r>
            <a:br>
              <a:rPr lang="es-ES" sz="3200" b="1" dirty="0" smtClean="0"/>
            </a:br>
            <a:r>
              <a:rPr lang="es-ES" sz="3200" b="1" dirty="0" smtClean="0"/>
              <a:t/>
            </a:r>
            <a:br>
              <a:rPr lang="es-ES" sz="3200" b="1" dirty="0" smtClean="0"/>
            </a:br>
            <a:endParaRPr lang="es-ES" sz="3200" b="1" dirty="0" smtClean="0"/>
          </a:p>
          <a:p>
            <a:r>
              <a:rPr lang="es-ES" sz="3200" b="1" dirty="0" smtClean="0"/>
              <a:t>Es el medio ambiente humano, físico, social donde se desarrolla el trabajo cotidiano e influye fuertemente en la satisfacción personal, la productividad, las enfermedades, los accidentes, en general en las bajas y el absentismo.</a:t>
            </a:r>
            <a:r>
              <a:rPr lang="es-ES" sz="2800" b="1" dirty="0" smtClean="0"/>
              <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a:t>
            </a:fld>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60648"/>
            <a:ext cx="7992888" cy="6370975"/>
          </a:xfrm>
          <a:prstGeom prst="rect">
            <a:avLst/>
          </a:prstGeom>
          <a:noFill/>
        </p:spPr>
        <p:txBody>
          <a:bodyPr wrap="square" rtlCol="0">
            <a:spAutoFit/>
          </a:bodyPr>
          <a:lstStyle/>
          <a:p>
            <a:r>
              <a:rPr lang="es-ES" sz="2800" b="1" dirty="0" smtClean="0"/>
              <a:t>DE LOS DERECHOS Y DEBERES CONSTITUCIONALES</a:t>
            </a:r>
            <a:br>
              <a:rPr lang="es-ES" sz="2800" b="1" dirty="0" smtClean="0"/>
            </a:br>
            <a:r>
              <a:rPr lang="es-ES" sz="2800" b="1" dirty="0" smtClean="0"/>
              <a:t>     Artículo 19.- La Constitución asegura a todas las personas:</a:t>
            </a:r>
          </a:p>
          <a:p>
            <a:endParaRPr lang="es-ES" sz="2800" b="1" dirty="0"/>
          </a:p>
          <a:p>
            <a:r>
              <a:rPr lang="es-ES" sz="2800" b="1" dirty="0" smtClean="0"/>
              <a:t>1º.- El derecho a la vida y a la </a:t>
            </a:r>
            <a:r>
              <a:rPr lang="es-ES" sz="3200" b="1" dirty="0" smtClean="0">
                <a:solidFill>
                  <a:srgbClr val="FFFF00"/>
                </a:solidFill>
              </a:rPr>
              <a:t>integridad física y psíquica de la persona.</a:t>
            </a:r>
          </a:p>
          <a:p>
            <a:endParaRPr lang="es-ES" sz="2800" b="1" dirty="0"/>
          </a:p>
          <a:p>
            <a:r>
              <a:rPr lang="es-ES" sz="2800" b="1" dirty="0" smtClean="0"/>
              <a:t>2º.- La igualdad ante la ley. En Chile no hay persona ni grupo privilegiados.</a:t>
            </a:r>
          </a:p>
          <a:p>
            <a:endParaRPr lang="es-ES" sz="2800" b="1" dirty="0"/>
          </a:p>
          <a:p>
            <a:r>
              <a:rPr lang="es-ES" sz="2800" b="1" dirty="0" smtClean="0"/>
              <a:t>4º.- El respeto y protección a la vida privada y a la </a:t>
            </a:r>
            <a:r>
              <a:rPr lang="es-ES" sz="3200" b="1" dirty="0" smtClean="0">
                <a:solidFill>
                  <a:srgbClr val="FFFF00"/>
                </a:solidFill>
                <a:latin typeface="Lucida Sans Unicode" panose="020B0602030504020204" pitchFamily="34" charset="0"/>
                <a:cs typeface="Lucida Sans Unicode" panose="020B0602030504020204" pitchFamily="34" charset="0"/>
              </a:rPr>
              <a:t>honra de la persona y su familia;</a:t>
            </a:r>
            <a:br>
              <a:rPr lang="es-ES" sz="3200" b="1" dirty="0" smtClean="0">
                <a:solidFill>
                  <a:srgbClr val="FFFF00"/>
                </a:solidFill>
                <a:latin typeface="Lucida Sans Unicode" panose="020B0602030504020204" pitchFamily="34" charset="0"/>
                <a:cs typeface="Lucida Sans Unicode" panose="020B0602030504020204" pitchFamily="34" charset="0"/>
              </a:rPr>
            </a:br>
            <a:endParaRPr lang="es-ES" sz="3200" b="1" dirty="0">
              <a:solidFill>
                <a:srgbClr val="FFFF00"/>
              </a:solidFill>
              <a:latin typeface="Lucida Sans Unicode" panose="020B0602030504020204" pitchFamily="34" charset="0"/>
              <a:cs typeface="Lucida Sans Unicode" panose="020B0602030504020204"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20</a:t>
            </a:fld>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908720"/>
            <a:ext cx="7920880" cy="4278094"/>
          </a:xfrm>
          <a:prstGeom prst="rect">
            <a:avLst/>
          </a:prstGeom>
          <a:noFill/>
        </p:spPr>
        <p:txBody>
          <a:bodyPr wrap="square" rtlCol="0">
            <a:spAutoFit/>
          </a:bodyPr>
          <a:lstStyle/>
          <a:p>
            <a:r>
              <a:rPr lang="es-ES" sz="2800" b="1" dirty="0" smtClean="0"/>
              <a:t>PROTECCIÓN EN EL CÓDIGO DEL TRABAJO.</a:t>
            </a:r>
          </a:p>
          <a:p>
            <a:endParaRPr lang="es-ES" sz="2800" b="1" dirty="0"/>
          </a:p>
          <a:p>
            <a:endParaRPr lang="es-ES" sz="2800" b="1" dirty="0" smtClean="0"/>
          </a:p>
          <a:p>
            <a:r>
              <a:rPr lang="es-ES" sz="3200" b="1" dirty="0" smtClean="0">
                <a:solidFill>
                  <a:srgbClr val="FFFF00"/>
                </a:solidFill>
                <a:latin typeface="Lucida Sans Unicode" panose="020B0602030504020204" pitchFamily="34" charset="0"/>
                <a:cs typeface="Lucida Sans Unicode" panose="020B0602030504020204" pitchFamily="34" charset="0"/>
              </a:rPr>
              <a:t>ART. 2º.- Las relaciones laborales deberán siempre </a:t>
            </a:r>
            <a:br>
              <a:rPr lang="es-ES" sz="3200" b="1" dirty="0" smtClean="0">
                <a:solidFill>
                  <a:srgbClr val="FFFF00"/>
                </a:solidFill>
                <a:latin typeface="Lucida Sans Unicode" panose="020B0602030504020204" pitchFamily="34" charset="0"/>
                <a:cs typeface="Lucida Sans Unicode" panose="020B0602030504020204" pitchFamily="34" charset="0"/>
              </a:rPr>
            </a:br>
            <a:r>
              <a:rPr lang="es-ES" sz="3200" b="1" dirty="0" smtClean="0">
                <a:solidFill>
                  <a:srgbClr val="FFFF00"/>
                </a:solidFill>
                <a:latin typeface="Lucida Sans Unicode" panose="020B0602030504020204" pitchFamily="34" charset="0"/>
                <a:cs typeface="Lucida Sans Unicode" panose="020B0602030504020204" pitchFamily="34" charset="0"/>
              </a:rPr>
              <a:t>fundarse en un trato compatible con la dignidad </a:t>
            </a:r>
            <a:br>
              <a:rPr lang="es-ES" sz="3200" b="1" dirty="0" smtClean="0">
                <a:solidFill>
                  <a:srgbClr val="FFFF00"/>
                </a:solidFill>
                <a:latin typeface="Lucida Sans Unicode" panose="020B0602030504020204" pitchFamily="34" charset="0"/>
                <a:cs typeface="Lucida Sans Unicode" panose="020B0602030504020204" pitchFamily="34" charset="0"/>
              </a:rPr>
            </a:br>
            <a:r>
              <a:rPr lang="es-ES" sz="3200" b="1" dirty="0" smtClean="0">
                <a:solidFill>
                  <a:srgbClr val="FFFF00"/>
                </a:solidFill>
                <a:latin typeface="Lucida Sans Unicode" panose="020B0602030504020204" pitchFamily="34" charset="0"/>
                <a:cs typeface="Lucida Sans Unicode" panose="020B0602030504020204" pitchFamily="34" charset="0"/>
              </a:rPr>
              <a:t>de la persona.</a:t>
            </a:r>
            <a:endParaRPr lang="es-ES" sz="3200" b="1" dirty="0">
              <a:solidFill>
                <a:srgbClr val="FFFF00"/>
              </a:solidFill>
              <a:latin typeface="Lucida Sans Unicode" panose="020B0602030504020204" pitchFamily="34" charset="0"/>
              <a:cs typeface="Lucida Sans Unicode" panose="020B0602030504020204"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21</a:t>
            </a:fld>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476672"/>
            <a:ext cx="8136904" cy="5509200"/>
          </a:xfrm>
          <a:prstGeom prst="rect">
            <a:avLst/>
          </a:prstGeom>
          <a:solidFill>
            <a:schemeClr val="tx1"/>
          </a:solidFill>
        </p:spPr>
        <p:txBody>
          <a:bodyPr wrap="square" rtlCol="0">
            <a:spAutoFit/>
          </a:bodyPr>
          <a:lstStyle/>
          <a:p>
            <a:pPr algn="ctr"/>
            <a:r>
              <a:rPr lang="es-ES" sz="3200" b="1" dirty="0" smtClean="0">
                <a:solidFill>
                  <a:srgbClr val="FF0000"/>
                </a:solidFill>
              </a:rPr>
              <a:t>ART. 2º.-  Es contrario a ella, </a:t>
            </a:r>
          </a:p>
          <a:p>
            <a:pPr algn="ctr"/>
            <a:r>
              <a:rPr lang="es-ES" sz="3200" b="1" dirty="0" smtClean="0">
                <a:solidFill>
                  <a:srgbClr val="FF0000"/>
                </a:solidFill>
              </a:rPr>
              <a:t>entre otras </a:t>
            </a:r>
            <a:br>
              <a:rPr lang="es-ES" sz="3200" b="1" dirty="0" smtClean="0">
                <a:solidFill>
                  <a:srgbClr val="FF0000"/>
                </a:solidFill>
              </a:rPr>
            </a:br>
            <a:r>
              <a:rPr lang="es-ES" sz="3200" b="1" dirty="0" smtClean="0">
                <a:solidFill>
                  <a:srgbClr val="FF0000"/>
                </a:solidFill>
              </a:rPr>
              <a:t>conductas, el acoso sexual, entendiéndose por </a:t>
            </a:r>
            <a:br>
              <a:rPr lang="es-ES" sz="3200" b="1" dirty="0" smtClean="0">
                <a:solidFill>
                  <a:srgbClr val="FF0000"/>
                </a:solidFill>
              </a:rPr>
            </a:br>
            <a:r>
              <a:rPr lang="es-ES" sz="3200" b="1" dirty="0" smtClean="0">
                <a:solidFill>
                  <a:srgbClr val="FF0000"/>
                </a:solidFill>
              </a:rPr>
              <a:t>tal el que una persona realice en forma indebida, </a:t>
            </a:r>
            <a:br>
              <a:rPr lang="es-ES" sz="3200" b="1" dirty="0" smtClean="0">
                <a:solidFill>
                  <a:srgbClr val="FF0000"/>
                </a:solidFill>
              </a:rPr>
            </a:br>
            <a:r>
              <a:rPr lang="es-ES" sz="3200" b="1" dirty="0" smtClean="0">
                <a:solidFill>
                  <a:srgbClr val="FF0000"/>
                </a:solidFill>
              </a:rPr>
              <a:t>por cualquier medio, requerimientos de carácter </a:t>
            </a:r>
            <a:br>
              <a:rPr lang="es-ES" sz="3200" b="1" dirty="0" smtClean="0">
                <a:solidFill>
                  <a:srgbClr val="FF0000"/>
                </a:solidFill>
              </a:rPr>
            </a:br>
            <a:r>
              <a:rPr lang="es-ES" sz="3200" b="1" dirty="0" smtClean="0">
                <a:solidFill>
                  <a:srgbClr val="FF0000"/>
                </a:solidFill>
              </a:rPr>
              <a:t>sexual, no consentidos por quien los recibe </a:t>
            </a:r>
            <a:br>
              <a:rPr lang="es-ES" sz="3200" b="1" dirty="0" smtClean="0">
                <a:solidFill>
                  <a:srgbClr val="FF0000"/>
                </a:solidFill>
              </a:rPr>
            </a:br>
            <a:r>
              <a:rPr lang="es-ES" sz="3200" b="1" dirty="0" smtClean="0">
                <a:solidFill>
                  <a:srgbClr val="FF0000"/>
                </a:solidFill>
              </a:rPr>
              <a:t>y que amenacen o perjudiquen su situación </a:t>
            </a:r>
            <a:br>
              <a:rPr lang="es-ES" sz="3200" b="1" dirty="0" smtClean="0">
                <a:solidFill>
                  <a:srgbClr val="FF0000"/>
                </a:solidFill>
              </a:rPr>
            </a:br>
            <a:r>
              <a:rPr lang="es-ES" sz="3200" b="1" dirty="0" smtClean="0">
                <a:solidFill>
                  <a:srgbClr val="FF0000"/>
                </a:solidFill>
              </a:rPr>
              <a:t>laboral o sus oportunidades en el </a:t>
            </a:r>
            <a:br>
              <a:rPr lang="es-ES" sz="3200" b="1" dirty="0" smtClean="0">
                <a:solidFill>
                  <a:srgbClr val="FF0000"/>
                </a:solidFill>
              </a:rPr>
            </a:br>
            <a:r>
              <a:rPr lang="es-ES" sz="3200" b="1" dirty="0" smtClean="0">
                <a:solidFill>
                  <a:srgbClr val="FF0000"/>
                </a:solidFill>
              </a:rPr>
              <a:t>empleo.</a:t>
            </a:r>
            <a:endParaRPr lang="es-ES" sz="3200" b="1" dirty="0">
              <a:solidFill>
                <a:srgbClr val="FF0000"/>
              </a:solidFill>
            </a:endParaRPr>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22</a:t>
            </a:fld>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692696"/>
            <a:ext cx="8784976" cy="6124754"/>
          </a:xfrm>
          <a:prstGeom prst="rect">
            <a:avLst/>
          </a:prstGeom>
          <a:noFill/>
        </p:spPr>
        <p:txBody>
          <a:bodyPr wrap="square" rtlCol="0">
            <a:spAutoFit/>
          </a:bodyPr>
          <a:lstStyle/>
          <a:p>
            <a:r>
              <a:rPr lang="es-ES" sz="2800" b="1" dirty="0" smtClean="0"/>
              <a:t>Art.2.- …es contrario a la dignidad </a:t>
            </a:r>
            <a:br>
              <a:rPr lang="es-ES" sz="2800" b="1" dirty="0" smtClean="0"/>
            </a:br>
            <a:r>
              <a:rPr lang="es-ES" sz="2800" b="1" dirty="0" smtClean="0"/>
              <a:t>de la persona el acoso laboral, entendiéndose </a:t>
            </a:r>
            <a:br>
              <a:rPr lang="es-ES" sz="2800" b="1" dirty="0" smtClean="0"/>
            </a:br>
            <a:r>
              <a:rPr lang="es-ES" sz="2800" b="1" dirty="0" smtClean="0"/>
              <a:t>por tal toda conducta que constituya agresión </a:t>
            </a:r>
            <a:br>
              <a:rPr lang="es-ES" sz="2800" b="1" dirty="0" smtClean="0"/>
            </a:br>
            <a:r>
              <a:rPr lang="es-ES" sz="2800" b="1" dirty="0" smtClean="0"/>
              <a:t>u hostigamiento reiterados, </a:t>
            </a:r>
          </a:p>
          <a:p>
            <a:r>
              <a:rPr lang="es-ES" sz="2800" b="1" dirty="0" smtClean="0"/>
              <a:t>ejercida por el </a:t>
            </a:r>
            <a:br>
              <a:rPr lang="es-ES" sz="2800" b="1" dirty="0" smtClean="0"/>
            </a:br>
            <a:r>
              <a:rPr lang="es-ES" sz="2800" b="1" dirty="0" smtClean="0"/>
              <a:t>empleador o por uno o más trabajadores, en contra </a:t>
            </a:r>
            <a:br>
              <a:rPr lang="es-ES" sz="2800" b="1" dirty="0" smtClean="0"/>
            </a:br>
            <a:r>
              <a:rPr lang="es-ES" sz="2800" b="1" dirty="0" smtClean="0"/>
              <a:t>de otro u otros trabajadores, </a:t>
            </a:r>
          </a:p>
          <a:p>
            <a:r>
              <a:rPr lang="es-ES" sz="2800" b="1" dirty="0" smtClean="0"/>
              <a:t>por cualquier medio, </a:t>
            </a:r>
            <a:br>
              <a:rPr lang="es-ES" sz="2800" b="1" dirty="0" smtClean="0"/>
            </a:br>
            <a:r>
              <a:rPr lang="es-ES" sz="2800" b="1" dirty="0" smtClean="0"/>
              <a:t>y que tenga como resultado para el o los </a:t>
            </a:r>
            <a:br>
              <a:rPr lang="es-ES" sz="2800" b="1" dirty="0" smtClean="0"/>
            </a:br>
            <a:r>
              <a:rPr lang="es-ES" sz="2800" b="1" dirty="0" smtClean="0"/>
              <a:t>afectados su menoscabo, maltrato o humillación, </a:t>
            </a:r>
            <a:br>
              <a:rPr lang="es-ES" sz="2800" b="1" dirty="0" smtClean="0"/>
            </a:br>
            <a:r>
              <a:rPr lang="es-ES" sz="2800" b="1" dirty="0" smtClean="0"/>
              <a:t>o bien que amenace o perjudique su situación </a:t>
            </a:r>
            <a:br>
              <a:rPr lang="es-ES" sz="2800" b="1" dirty="0" smtClean="0"/>
            </a:br>
            <a:r>
              <a:rPr lang="es-ES" sz="2800" b="1" dirty="0" smtClean="0"/>
              <a:t>laboral o sus oportunidades en el empleo.</a:t>
            </a:r>
            <a:br>
              <a:rPr lang="es-ES" sz="2800" b="1" dirty="0" smtClean="0"/>
            </a:br>
            <a:r>
              <a:rPr lang="es-ES" sz="2800" b="1" dirty="0" smtClean="0"/>
              <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23</a:t>
            </a:fld>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260648"/>
            <a:ext cx="7776864" cy="6555641"/>
          </a:xfrm>
          <a:prstGeom prst="rect">
            <a:avLst/>
          </a:prstGeom>
          <a:noFill/>
        </p:spPr>
        <p:txBody>
          <a:bodyPr wrap="square" rtlCol="0">
            <a:spAutoFit/>
          </a:bodyPr>
          <a:lstStyle/>
          <a:p>
            <a:r>
              <a:rPr lang="es-ES" sz="2800" b="1" dirty="0" smtClean="0"/>
              <a:t>ART.2.-  inciso final. </a:t>
            </a:r>
          </a:p>
          <a:p>
            <a:r>
              <a:rPr lang="es-ES" sz="2800" b="1" dirty="0" smtClean="0"/>
              <a:t>Son contrarios a los principios de las </a:t>
            </a:r>
            <a:br>
              <a:rPr lang="es-ES" sz="2800" b="1" dirty="0" smtClean="0"/>
            </a:br>
            <a:r>
              <a:rPr lang="es-ES" sz="2800" b="1" dirty="0" smtClean="0"/>
              <a:t>leyes laborales los actos de discriminación. </a:t>
            </a:r>
            <a:br>
              <a:rPr lang="es-ES" sz="2800" b="1" dirty="0" smtClean="0"/>
            </a:br>
            <a:r>
              <a:rPr lang="es-ES" sz="2800" b="1" dirty="0" smtClean="0"/>
              <a:t/>
            </a:r>
            <a:br>
              <a:rPr lang="es-ES" sz="2800" b="1" dirty="0" smtClean="0"/>
            </a:br>
            <a:r>
              <a:rPr lang="es-ES" sz="2800" b="1" dirty="0" smtClean="0"/>
              <a:t>     Los actos de discriminación son las </a:t>
            </a:r>
            <a:br>
              <a:rPr lang="es-ES" sz="2800" b="1" dirty="0" smtClean="0"/>
            </a:br>
            <a:r>
              <a:rPr lang="es-ES" sz="2800" b="1" dirty="0" smtClean="0"/>
              <a:t>distinciones, exclusiones o preferencias basadas </a:t>
            </a:r>
            <a:br>
              <a:rPr lang="es-ES" sz="2800" b="1" dirty="0" smtClean="0"/>
            </a:br>
            <a:r>
              <a:rPr lang="es-ES" sz="2800" b="1" dirty="0" smtClean="0"/>
              <a:t>en motivos de raza, color, sexo, edad, estado </a:t>
            </a:r>
            <a:br>
              <a:rPr lang="es-ES" sz="2800" b="1" dirty="0" smtClean="0"/>
            </a:br>
            <a:r>
              <a:rPr lang="es-ES" sz="2800" b="1" dirty="0" smtClean="0"/>
              <a:t>civil, sindicación, religión, opinión política, </a:t>
            </a:r>
            <a:br>
              <a:rPr lang="es-ES" sz="2800" b="1" dirty="0" smtClean="0"/>
            </a:br>
            <a:r>
              <a:rPr lang="es-ES" sz="2800" b="1" dirty="0" smtClean="0"/>
              <a:t>nacionalidad, ascendencia nacional u origen </a:t>
            </a:r>
            <a:br>
              <a:rPr lang="es-ES" sz="2800" b="1" dirty="0" smtClean="0"/>
            </a:br>
            <a:r>
              <a:rPr lang="es-ES" sz="2800" b="1" dirty="0" smtClean="0"/>
              <a:t>social, </a:t>
            </a:r>
          </a:p>
          <a:p>
            <a:r>
              <a:rPr lang="es-ES" sz="2800" b="1" u="sng" dirty="0" smtClean="0"/>
              <a:t>que tengan por objeto anular o alterar </a:t>
            </a:r>
            <a:br>
              <a:rPr lang="es-ES" sz="2800" b="1" u="sng" dirty="0" smtClean="0"/>
            </a:br>
            <a:r>
              <a:rPr lang="es-ES" sz="2800" b="1" u="sng" dirty="0" smtClean="0"/>
              <a:t>la igualdad de oportunidades o de trato en el </a:t>
            </a:r>
            <a:br>
              <a:rPr lang="es-ES" sz="2800" b="1" u="sng" dirty="0" smtClean="0"/>
            </a:br>
            <a:r>
              <a:rPr lang="es-ES" sz="2800" b="1" u="sng" dirty="0" smtClean="0"/>
              <a:t>empleo y la ocupación.</a:t>
            </a:r>
            <a:br>
              <a:rPr lang="es-ES" sz="2800" b="1" u="sng" dirty="0" smtClean="0"/>
            </a:br>
            <a:r>
              <a:rPr lang="es-ES" sz="2800" b="1" dirty="0" smtClean="0"/>
              <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24</a:t>
            </a:fld>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20688"/>
            <a:ext cx="8136904" cy="4832092"/>
          </a:xfrm>
          <a:prstGeom prst="rect">
            <a:avLst/>
          </a:prstGeom>
          <a:noFill/>
        </p:spPr>
        <p:txBody>
          <a:bodyPr wrap="square" rtlCol="0">
            <a:spAutoFit/>
          </a:bodyPr>
          <a:lstStyle/>
          <a:p>
            <a:r>
              <a:rPr lang="es-ES" sz="2800" dirty="0" smtClean="0"/>
              <a:t>INVESTIGACION Y SANCION  DEL ACOSO SEXUAL</a:t>
            </a:r>
            <a:r>
              <a:rPr lang="es-ES" sz="2800" dirty="0"/>
              <a:t> </a:t>
            </a:r>
            <a:r>
              <a:rPr lang="es-ES" sz="2800" dirty="0" smtClean="0"/>
              <a:t>/ </a:t>
            </a:r>
            <a:r>
              <a:rPr lang="es-ES" sz="1400" b="1" dirty="0" smtClean="0"/>
              <a:t>LEY 20005 Art. 1º Nº 7 D.O. 18.03.2005</a:t>
            </a:r>
          </a:p>
          <a:p>
            <a:r>
              <a:rPr lang="es-ES" sz="2800" dirty="0" smtClean="0"/>
              <a:t/>
            </a:r>
            <a:br>
              <a:rPr lang="es-ES" sz="2800" dirty="0" smtClean="0"/>
            </a:br>
            <a:r>
              <a:rPr lang="es-ES" sz="2800" dirty="0" smtClean="0"/>
              <a:t>    </a:t>
            </a:r>
          </a:p>
          <a:p>
            <a:r>
              <a:rPr lang="es-ES" sz="2800" dirty="0" smtClean="0"/>
              <a:t> Artículo 211-A.- En caso de acoso </a:t>
            </a:r>
            <a:br>
              <a:rPr lang="es-ES" sz="2800" dirty="0" smtClean="0"/>
            </a:br>
            <a:r>
              <a:rPr lang="es-ES" sz="2800" dirty="0" smtClean="0"/>
              <a:t>sexual, la persona afectada deberá hacer </a:t>
            </a:r>
            <a:br>
              <a:rPr lang="es-ES" sz="2800" dirty="0" smtClean="0"/>
            </a:br>
            <a:r>
              <a:rPr lang="es-ES" sz="2800" dirty="0" smtClean="0"/>
              <a:t>llegar su reclamo por escrito a la </a:t>
            </a:r>
            <a:br>
              <a:rPr lang="es-ES" sz="2800" dirty="0" smtClean="0"/>
            </a:br>
            <a:r>
              <a:rPr lang="es-ES" sz="2800" dirty="0" smtClean="0"/>
              <a:t>dirección de la empresa, establecimiento </a:t>
            </a:r>
            <a:br>
              <a:rPr lang="es-ES" sz="2800" dirty="0" smtClean="0"/>
            </a:br>
            <a:r>
              <a:rPr lang="es-ES" sz="2800" dirty="0" smtClean="0"/>
              <a:t>o servicio o a la respectiva Inspección </a:t>
            </a:r>
            <a:br>
              <a:rPr lang="es-ES" sz="2800" dirty="0" smtClean="0"/>
            </a:br>
            <a:r>
              <a:rPr lang="es-ES" sz="2800" dirty="0" smtClean="0"/>
              <a:t>del Trabajo.</a:t>
            </a:r>
            <a:br>
              <a:rPr lang="es-ES" sz="2800" dirty="0" smtClean="0"/>
            </a:br>
            <a:endParaRPr lang="es-ES" sz="2800" dirty="0" smtClean="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25</a:t>
            </a:fld>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92696"/>
            <a:ext cx="7992888" cy="5262979"/>
          </a:xfrm>
          <a:prstGeom prst="rect">
            <a:avLst/>
          </a:prstGeom>
          <a:noFill/>
        </p:spPr>
        <p:txBody>
          <a:bodyPr wrap="square" rtlCol="0">
            <a:spAutoFit/>
          </a:bodyPr>
          <a:lstStyle/>
          <a:p>
            <a:r>
              <a:rPr lang="es-ES" sz="2800" b="1" dirty="0" smtClean="0"/>
              <a:t>EFECTOS DEL MAL CLIMA LABORAL.</a:t>
            </a:r>
          </a:p>
          <a:p>
            <a:endParaRPr lang="es-ES" sz="2800" b="1" dirty="0"/>
          </a:p>
          <a:p>
            <a:r>
              <a:rPr lang="es-ES" sz="2800" b="1" dirty="0" smtClean="0"/>
              <a:t>ENFERMEDAD PROFESIONAL ES TODA AQUELLA QUE DERIVA DIRECTAMENTE DEL TRABAJO.. ART. 7, LEY 16.744.</a:t>
            </a:r>
          </a:p>
          <a:p>
            <a:endParaRPr lang="es-ES" sz="2800" b="1" dirty="0"/>
          </a:p>
          <a:p>
            <a:endParaRPr lang="es-ES" sz="2800" b="1" dirty="0" smtClean="0"/>
          </a:p>
          <a:p>
            <a:r>
              <a:rPr lang="es-ES" sz="2800" b="1" dirty="0" smtClean="0"/>
              <a:t>Cuando el mal clima laboral produce infracciones como las revisadas, produce enfermedades profesionales; puede producir accidentes de diversa gravedad e incluso puede producir la muerte por suicidio.</a:t>
            </a: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26</a:t>
            </a:fld>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188640"/>
            <a:ext cx="8496944" cy="5262979"/>
          </a:xfrm>
          <a:prstGeom prst="rect">
            <a:avLst/>
          </a:prstGeom>
          <a:noFill/>
        </p:spPr>
        <p:txBody>
          <a:bodyPr wrap="square" rtlCol="0">
            <a:spAutoFit/>
          </a:bodyPr>
          <a:lstStyle/>
          <a:p>
            <a:r>
              <a:rPr lang="es-ES" sz="2800" b="1" dirty="0" smtClean="0"/>
              <a:t>NO LO DIGO YO.-</a:t>
            </a:r>
          </a:p>
          <a:p>
            <a:endParaRPr lang="es-ES" sz="2800" b="1" dirty="0"/>
          </a:p>
          <a:p>
            <a:endParaRPr lang="es-ES" sz="2800" b="1" dirty="0" smtClean="0"/>
          </a:p>
          <a:p>
            <a:endParaRPr lang="es-ES" sz="2800" b="1" dirty="0"/>
          </a:p>
          <a:p>
            <a:r>
              <a:rPr lang="es-ES" sz="2800" b="1" dirty="0" smtClean="0"/>
              <a:t>Los estudios de Hay </a:t>
            </a:r>
            <a:r>
              <a:rPr lang="es-ES" sz="2800" b="1" dirty="0" err="1" smtClean="0"/>
              <a:t>Group</a:t>
            </a:r>
            <a:r>
              <a:rPr lang="es-ES" sz="2800" b="1" dirty="0" smtClean="0"/>
              <a:t> estiman que el costo de reemplazar un empleado está entre el 50% y el 150% del salario. Para una organización con 20.000 empleados y un índice de rotación voluntaria anual del 8%, el costo de la rotación del personal sería aproximadamente de US$56 millones (asumiendo un promedio salarial anual de US$35.000).</a:t>
            </a:r>
          </a:p>
          <a:p>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27</a:t>
            </a:fld>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332656"/>
            <a:ext cx="8064896" cy="5693866"/>
          </a:xfrm>
          <a:prstGeom prst="rect">
            <a:avLst/>
          </a:prstGeom>
          <a:noFill/>
        </p:spPr>
        <p:txBody>
          <a:bodyPr wrap="square" rtlCol="0">
            <a:spAutoFit/>
          </a:bodyPr>
          <a:lstStyle/>
          <a:p>
            <a:r>
              <a:rPr lang="es-ES" sz="2800" b="1" dirty="0" smtClean="0"/>
              <a:t>Síndrome de </a:t>
            </a:r>
            <a:r>
              <a:rPr lang="es-ES" sz="2800" b="1" dirty="0" err="1" smtClean="0"/>
              <a:t>burn</a:t>
            </a:r>
            <a:r>
              <a:rPr lang="es-ES" sz="2800" b="1" dirty="0" smtClean="0"/>
              <a:t> </a:t>
            </a:r>
            <a:r>
              <a:rPr lang="es-ES" sz="2800" b="1" dirty="0" err="1" smtClean="0"/>
              <a:t>out</a:t>
            </a:r>
            <a:r>
              <a:rPr lang="es-ES" sz="2800" dirty="0" smtClean="0"/>
              <a:t> </a:t>
            </a:r>
          </a:p>
          <a:p>
            <a:endParaRPr lang="es-ES" sz="2800" dirty="0"/>
          </a:p>
          <a:p>
            <a:r>
              <a:rPr lang="es-ES" sz="2800" b="1" dirty="0" smtClean="0"/>
              <a:t>se podría definir en una frase como un estado de  PERMANENTE DE FATIGA o agotamiento por desgaste laboral. </a:t>
            </a:r>
          </a:p>
          <a:p>
            <a:r>
              <a:rPr lang="es-ES" sz="2800" b="1" dirty="0" smtClean="0"/>
              <a:t>De forma más académica ha sido definido como una respuesta inadecuada a un  ESTRÉS laboral con implicaciones emocionales, de carácter crónico y cuyos rasgos principales son el agotamiento físico y psicológico, la actitud fría o despersonalizada hacia los demandantes del servicio y el sentimiento de fracaso por parte del trabajador en las tareas que está realizando</a:t>
            </a: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28</a:t>
            </a:fld>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620688"/>
            <a:ext cx="8136904" cy="4401205"/>
          </a:xfrm>
          <a:prstGeom prst="rect">
            <a:avLst/>
          </a:prstGeom>
          <a:noFill/>
        </p:spPr>
        <p:txBody>
          <a:bodyPr wrap="square" rtlCol="0">
            <a:spAutoFit/>
          </a:bodyPr>
          <a:lstStyle/>
          <a:p>
            <a:r>
              <a:rPr lang="es-ES" sz="2800" b="1" dirty="0"/>
              <a:t>PORCENTAJE DE TRASTORNOS VISUALES EN USUARIOS DE </a:t>
            </a:r>
            <a:r>
              <a:rPr lang="es-ES" sz="2800" b="1" dirty="0" smtClean="0"/>
              <a:t>PC.-</a:t>
            </a:r>
            <a:endParaRPr lang="es-ES" sz="2800" dirty="0"/>
          </a:p>
          <a:p>
            <a:endParaRPr lang="es-ES" sz="2800" dirty="0" smtClean="0"/>
          </a:p>
          <a:p>
            <a:endParaRPr lang="es-ES" sz="2800" dirty="0"/>
          </a:p>
          <a:p>
            <a:r>
              <a:rPr lang="es-ES" sz="2800" b="1" dirty="0" smtClean="0"/>
              <a:t>Vista </a:t>
            </a:r>
            <a:r>
              <a:rPr lang="es-ES" sz="2800" b="1" dirty="0"/>
              <a:t>cansada 72%</a:t>
            </a:r>
          </a:p>
          <a:p>
            <a:r>
              <a:rPr lang="es-ES" sz="2800" b="1" dirty="0"/>
              <a:t>Picazón, ardor 64%</a:t>
            </a:r>
          </a:p>
          <a:p>
            <a:r>
              <a:rPr lang="es-ES" sz="2800" b="1" dirty="0"/>
              <a:t>Dolor o presión de los globos oculares 54%</a:t>
            </a:r>
          </a:p>
          <a:p>
            <a:r>
              <a:rPr lang="es-ES" sz="2800" b="1" dirty="0"/>
              <a:t>Desdoblamiento de imagen 24%</a:t>
            </a:r>
          </a:p>
          <a:p>
            <a:r>
              <a:rPr lang="es-ES" sz="2800" b="1" dirty="0"/>
              <a:t>Ojos más sensibles a la luz 64%</a:t>
            </a:r>
          </a:p>
          <a:p>
            <a:endParaRPr lang="es-ES" sz="2800"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29</a:t>
            </a:fld>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404664"/>
            <a:ext cx="8208912" cy="6093976"/>
          </a:xfrm>
          <a:prstGeom prst="rect">
            <a:avLst/>
          </a:prstGeom>
          <a:noFill/>
        </p:spPr>
        <p:txBody>
          <a:bodyPr wrap="square" rtlCol="0">
            <a:spAutoFit/>
          </a:bodyPr>
          <a:lstStyle/>
          <a:p>
            <a:r>
              <a:rPr lang="es-ES" sz="3200" b="1" dirty="0" smtClean="0">
                <a:latin typeface="MS Reference Sans Serif" pitchFamily="34" charset="0"/>
              </a:rPr>
              <a:t>TRES ELEMENTOS O FACTORES PARA ASEGURAR  LA FELICIDAD EN EL TRABAJO</a:t>
            </a:r>
          </a:p>
          <a:p>
            <a:endParaRPr lang="es-ES" sz="3200" dirty="0" smtClean="0"/>
          </a:p>
          <a:p>
            <a:r>
              <a:rPr lang="es-ES" sz="6600" dirty="0" smtClean="0"/>
              <a:t>pertenencia, </a:t>
            </a:r>
          </a:p>
          <a:p>
            <a:r>
              <a:rPr lang="es-ES" sz="6600" dirty="0" smtClean="0"/>
              <a:t>autoestima y autorrealización </a:t>
            </a:r>
            <a:r>
              <a:rPr lang="es-ES" sz="3200" b="0" dirty="0" smtClean="0"/>
              <a:t/>
            </a:r>
            <a:br>
              <a:rPr lang="es-ES" sz="3200" b="0" dirty="0" smtClean="0"/>
            </a:br>
            <a:endParaRPr lang="es-ES" sz="3200" dirty="0" smtClean="0"/>
          </a:p>
          <a:p>
            <a:r>
              <a:rPr lang="es-ES" sz="3200" b="1" dirty="0" smtClean="0">
                <a:latin typeface="MS Reference Sans Serif" pitchFamily="34" charset="0"/>
              </a:rPr>
              <a:t>¿PARA QUÉ EL CLIMA LABORAL?</a:t>
            </a:r>
            <a:endParaRPr lang="es-ES" sz="3200" b="1" dirty="0">
              <a:latin typeface="MS Reference Sans Serif"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a:t>
            </a:fld>
            <a:endParaRPr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764704"/>
            <a:ext cx="7992888" cy="3970318"/>
          </a:xfrm>
          <a:prstGeom prst="rect">
            <a:avLst/>
          </a:prstGeom>
          <a:noFill/>
        </p:spPr>
        <p:txBody>
          <a:bodyPr wrap="square" rtlCol="0">
            <a:spAutoFit/>
          </a:bodyPr>
          <a:lstStyle/>
          <a:p>
            <a:r>
              <a:rPr lang="es-ES" sz="2800" b="1" dirty="0"/>
              <a:t>PORCENTAJE DE SINTOMAS OSTEOMUSCULARES EN USUARIOS DE PC</a:t>
            </a:r>
          </a:p>
          <a:p>
            <a:endParaRPr lang="es-ES" sz="2800" b="1" dirty="0" smtClean="0"/>
          </a:p>
          <a:p>
            <a:endParaRPr lang="es-ES" sz="2800" b="1" dirty="0"/>
          </a:p>
          <a:p>
            <a:r>
              <a:rPr lang="es-ES" sz="2800" b="1" dirty="0" smtClean="0"/>
              <a:t>Dolor </a:t>
            </a:r>
            <a:r>
              <a:rPr lang="es-ES" sz="2800" b="1" dirty="0"/>
              <a:t>de espalda 76%</a:t>
            </a:r>
          </a:p>
          <a:p>
            <a:r>
              <a:rPr lang="es-ES" sz="2800" b="1" dirty="0"/>
              <a:t>Dolor de nuca 55%</a:t>
            </a:r>
          </a:p>
          <a:p>
            <a:r>
              <a:rPr lang="es-ES" sz="2800" b="1" dirty="0"/>
              <a:t>Dolor lumbar 30%</a:t>
            </a:r>
          </a:p>
          <a:p>
            <a:r>
              <a:rPr lang="es-ES" sz="2800" b="1" dirty="0"/>
              <a:t>Dolor en otras articulaciones muñecas) 31%</a:t>
            </a:r>
          </a:p>
          <a:p>
            <a:r>
              <a:rPr lang="es-ES" sz="2800" b="1" dirty="0"/>
              <a:t>Pesadez de miembros 38%</a:t>
            </a: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30</a:t>
            </a:fld>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836712"/>
            <a:ext cx="7848872" cy="4832092"/>
          </a:xfrm>
          <a:prstGeom prst="rect">
            <a:avLst/>
          </a:prstGeom>
          <a:noFill/>
        </p:spPr>
        <p:txBody>
          <a:bodyPr wrap="square" rtlCol="0">
            <a:spAutoFit/>
          </a:bodyPr>
          <a:lstStyle/>
          <a:p>
            <a:r>
              <a:rPr lang="es-ES" sz="2800" b="1" dirty="0" smtClean="0"/>
              <a:t>TRASTORNOS </a:t>
            </a:r>
            <a:r>
              <a:rPr lang="es-ES" sz="2800" b="1" dirty="0" smtClean="0"/>
              <a:t>MUSCU-ESQUELÉTICOS</a:t>
            </a:r>
            <a:r>
              <a:rPr lang="es-ES" sz="2800" b="1" dirty="0" smtClean="0"/>
              <a:t>.</a:t>
            </a:r>
          </a:p>
          <a:p>
            <a:endParaRPr lang="es-ES" sz="2800" b="1" dirty="0"/>
          </a:p>
          <a:p>
            <a:endParaRPr lang="es-ES" sz="2800" b="1" dirty="0" smtClean="0"/>
          </a:p>
          <a:p>
            <a:r>
              <a:rPr lang="es-ES" sz="2800" b="1" dirty="0" smtClean="0">
                <a:latin typeface="Lucida Sans Unicode" panose="020B0602030504020204" pitchFamily="34" charset="0"/>
                <a:cs typeface="Lucida Sans Unicode" panose="020B0602030504020204" pitchFamily="34" charset="0"/>
              </a:rPr>
              <a:t>Son lesiones de músculos, tendones, nervios y articulaciones que se localizan con más frecuencia en el cuello, espalda, hombros, codos, puños y manos. El síntoma predominante es el dolor, asociado a inflamación, pérdida de fuerzas y dificultad o imposibilidad para realizar algunos movimientos</a:t>
            </a:r>
            <a:endParaRPr lang="es-ES" sz="2800" b="1" dirty="0">
              <a:latin typeface="Lucida Sans Unicode" panose="020B0602030504020204" pitchFamily="34" charset="0"/>
              <a:cs typeface="Lucida Sans Unicode" panose="020B0602030504020204"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31</a:t>
            </a:fld>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764704"/>
            <a:ext cx="8532440" cy="3539430"/>
          </a:xfrm>
          <a:prstGeom prst="rect">
            <a:avLst/>
          </a:prstGeom>
          <a:noFill/>
        </p:spPr>
        <p:txBody>
          <a:bodyPr wrap="square" rtlCol="0">
            <a:spAutoFit/>
          </a:bodyPr>
          <a:lstStyle/>
          <a:p>
            <a:r>
              <a:rPr lang="es-ES" sz="2800" b="1" dirty="0" smtClean="0"/>
              <a:t>El uso del término </a:t>
            </a:r>
            <a:endParaRPr lang="es-ES" sz="2800" b="1" dirty="0" smtClean="0"/>
          </a:p>
          <a:p>
            <a:r>
              <a:rPr lang="es-ES" sz="2800" b="1" dirty="0" smtClean="0"/>
              <a:t>«</a:t>
            </a:r>
            <a:r>
              <a:rPr lang="es-ES" sz="2800" b="1" dirty="0" smtClean="0"/>
              <a:t>problemas </a:t>
            </a:r>
            <a:r>
              <a:rPr lang="es-ES" sz="2800" b="1" dirty="0" smtClean="0"/>
              <a:t>musculo esqueléticos </a:t>
            </a:r>
            <a:r>
              <a:rPr lang="es-ES" sz="2800" b="1" dirty="0" smtClean="0"/>
              <a:t>inespecíficos» implica que no se establece un diagnóstico, puesto que el término incluye todas las afecciones dolorosas del sistema musculo-esquelético, lo que refleja la diversidad de opiniones y la falta de consenso en cuanto al origen de un gran número de cuadros de este tipo. </a:t>
            </a:r>
            <a:endParaRPr lang="es-ES" sz="2800" b="1" dirty="0"/>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32</a:t>
            </a:fld>
            <a:endParaRPr lang="es-E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20688"/>
            <a:ext cx="8208912" cy="3908762"/>
          </a:xfrm>
          <a:prstGeom prst="rect">
            <a:avLst/>
          </a:prstGeom>
          <a:noFill/>
        </p:spPr>
        <p:txBody>
          <a:bodyPr wrap="square" rtlCol="0">
            <a:spAutoFit/>
          </a:bodyPr>
          <a:lstStyle/>
          <a:p>
            <a:r>
              <a:rPr lang="es-ES" sz="2800" b="1" dirty="0" smtClean="0"/>
              <a:t>Dolor y lesiones </a:t>
            </a:r>
            <a:r>
              <a:rPr lang="es-ES" sz="2800" b="1" dirty="0" smtClean="0"/>
              <a:t>dorso lumbares</a:t>
            </a:r>
            <a:r>
              <a:rPr lang="es-ES" sz="2800" b="1" dirty="0" smtClean="0"/>
              <a:t>: </a:t>
            </a:r>
            <a:endParaRPr lang="es-ES" sz="2800" dirty="0" smtClean="0"/>
          </a:p>
          <a:p>
            <a:pPr lvl="1"/>
            <a:endParaRPr lang="es-ES" sz="2800" dirty="0" smtClean="0"/>
          </a:p>
          <a:p>
            <a:pPr lvl="1"/>
            <a:r>
              <a:rPr lang="es-ES" sz="3200" b="1" dirty="0" err="1" smtClean="0"/>
              <a:t>Tenosinovitis</a:t>
            </a:r>
            <a:r>
              <a:rPr lang="es-ES" sz="3200" b="1" dirty="0" smtClean="0"/>
              <a:t>: inflamación de los tendones y de las vainas que los recubren. </a:t>
            </a:r>
          </a:p>
          <a:p>
            <a:pPr lvl="1"/>
            <a:endParaRPr lang="es-ES" sz="3200" b="1" dirty="0" smtClean="0"/>
          </a:p>
          <a:p>
            <a:pPr lvl="1"/>
            <a:r>
              <a:rPr lang="es-ES" sz="3200" b="1" dirty="0" smtClean="0"/>
              <a:t>Bursitis: inflamación de una bolsa articular, la más común la </a:t>
            </a:r>
            <a:r>
              <a:rPr lang="es-ES" sz="3200" b="1" dirty="0" smtClean="0"/>
              <a:t>sub acromial </a:t>
            </a:r>
            <a:r>
              <a:rPr lang="es-ES" sz="3200" b="1" dirty="0" smtClean="0"/>
              <a:t>en la articulación del hombro</a:t>
            </a:r>
            <a:r>
              <a:rPr lang="es-ES" sz="2800" dirty="0" smtClean="0"/>
              <a:t>. </a:t>
            </a: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33</a:t>
            </a:fld>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548680"/>
            <a:ext cx="8136904" cy="4401205"/>
          </a:xfrm>
          <a:prstGeom prst="rect">
            <a:avLst/>
          </a:prstGeom>
          <a:noFill/>
        </p:spPr>
        <p:txBody>
          <a:bodyPr wrap="square" rtlCol="0">
            <a:spAutoFit/>
          </a:bodyPr>
          <a:lstStyle/>
          <a:p>
            <a:pPr lvl="1"/>
            <a:r>
              <a:rPr lang="es-ES" sz="2800" b="1" dirty="0" err="1" smtClean="0">
                <a:latin typeface="Lucida Sans Unicode" panose="020B0602030504020204" pitchFamily="34" charset="0"/>
                <a:cs typeface="Lucida Sans Unicode" panose="020B0602030504020204" pitchFamily="34" charset="0"/>
              </a:rPr>
              <a:t>Miositis</a:t>
            </a:r>
            <a:r>
              <a:rPr lang="es-ES" sz="2800" b="1" dirty="0" smtClean="0">
                <a:latin typeface="Lucida Sans Unicode" panose="020B0602030504020204" pitchFamily="34" charset="0"/>
                <a:cs typeface="Lucida Sans Unicode" panose="020B0602030504020204" pitchFamily="34" charset="0"/>
              </a:rPr>
              <a:t>: inflamación de los músculos que puede ser primaria (</a:t>
            </a:r>
            <a:r>
              <a:rPr lang="es-ES" sz="2800" b="1" dirty="0" err="1" smtClean="0">
                <a:latin typeface="Lucida Sans Unicode" panose="020B0602030504020204" pitchFamily="34" charset="0"/>
                <a:cs typeface="Lucida Sans Unicode" panose="020B0602030504020204" pitchFamily="34" charset="0"/>
              </a:rPr>
              <a:t>polimiostitis</a:t>
            </a:r>
            <a:r>
              <a:rPr lang="es-ES" sz="2800" b="1" dirty="0" smtClean="0">
                <a:latin typeface="Lucida Sans Unicode" panose="020B0602030504020204" pitchFamily="34" charset="0"/>
                <a:cs typeface="Lucida Sans Unicode" panose="020B0602030504020204" pitchFamily="34" charset="0"/>
              </a:rPr>
              <a:t>) o secundaria (mecánica-</a:t>
            </a:r>
            <a:r>
              <a:rPr lang="es-ES" sz="2800" b="1" dirty="0" err="1" smtClean="0">
                <a:latin typeface="Lucida Sans Unicode" panose="020B0602030504020204" pitchFamily="34" charset="0"/>
                <a:cs typeface="Lucida Sans Unicode" panose="020B0602030504020204" pitchFamily="34" charset="0"/>
              </a:rPr>
              <a:t>sobredistención</a:t>
            </a:r>
            <a:r>
              <a:rPr lang="es-ES" sz="2800" b="1" dirty="0" smtClean="0">
                <a:latin typeface="Lucida Sans Unicode" panose="020B0602030504020204" pitchFamily="34" charset="0"/>
                <a:cs typeface="Lucida Sans Unicode" panose="020B0602030504020204" pitchFamily="34" charset="0"/>
              </a:rPr>
              <a:t> muscular) </a:t>
            </a:r>
          </a:p>
          <a:p>
            <a:pPr lvl="1"/>
            <a:endParaRPr lang="es-ES" sz="2800" b="1" dirty="0" smtClean="0">
              <a:latin typeface="Lucida Sans Unicode" panose="020B0602030504020204" pitchFamily="34" charset="0"/>
              <a:cs typeface="Lucida Sans Unicode" panose="020B0602030504020204" pitchFamily="34" charset="0"/>
            </a:endParaRPr>
          </a:p>
          <a:p>
            <a:pPr lvl="1"/>
            <a:r>
              <a:rPr lang="es-ES" sz="2800" b="1" dirty="0" smtClean="0">
                <a:latin typeface="Lucida Sans Unicode" panose="020B0602030504020204" pitchFamily="34" charset="0"/>
                <a:cs typeface="Lucida Sans Unicode" panose="020B0602030504020204" pitchFamily="34" charset="0"/>
              </a:rPr>
              <a:t>Artritis: inflamación articular (artritis postraumática), enfermedad </a:t>
            </a:r>
            <a:r>
              <a:rPr lang="es-ES" sz="2800" b="1" dirty="0" err="1" smtClean="0">
                <a:latin typeface="Lucida Sans Unicode" panose="020B0602030504020204" pitchFamily="34" charset="0"/>
                <a:cs typeface="Lucida Sans Unicode" panose="020B0602030504020204" pitchFamily="34" charset="0"/>
              </a:rPr>
              <a:t>osteoarticular</a:t>
            </a:r>
            <a:r>
              <a:rPr lang="es-ES" sz="2800" b="1" dirty="0" smtClean="0">
                <a:latin typeface="Lucida Sans Unicode" panose="020B0602030504020204" pitchFamily="34" charset="0"/>
                <a:cs typeface="Lucida Sans Unicode" panose="020B0602030504020204" pitchFamily="34" charset="0"/>
              </a:rPr>
              <a:t> degenerativa (osteoartritis) y artritis reumatoide.</a:t>
            </a:r>
          </a:p>
          <a:p>
            <a:endParaRPr lang="es-ES" sz="2800" b="1" dirty="0">
              <a:latin typeface="Lucida Sans Unicode" panose="020B0602030504020204" pitchFamily="34" charset="0"/>
              <a:cs typeface="Lucida Sans Unicode" panose="020B0602030504020204"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34</a:t>
            </a:fld>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620688"/>
            <a:ext cx="7848872" cy="5693866"/>
          </a:xfrm>
          <a:prstGeom prst="rect">
            <a:avLst/>
          </a:prstGeom>
          <a:noFill/>
        </p:spPr>
        <p:txBody>
          <a:bodyPr wrap="square" rtlCol="0">
            <a:spAutoFit/>
          </a:bodyPr>
          <a:lstStyle/>
          <a:p>
            <a:r>
              <a:rPr lang="es-ES" sz="2800" dirty="0" smtClean="0"/>
              <a:t>Lesiones causadas por esfuerzos repetitivos: </a:t>
            </a:r>
          </a:p>
          <a:p>
            <a:pPr lvl="1"/>
            <a:endParaRPr lang="es-ES" sz="2800" dirty="0" smtClean="0"/>
          </a:p>
          <a:p>
            <a:pPr lvl="1"/>
            <a:r>
              <a:rPr lang="es-ES" sz="2800" dirty="0" smtClean="0"/>
              <a:t>Se relacionan con traumatismos acumulativos (sobre todo movimientos repetidos al final de la acción con un componente de fuerza o vibratorio). </a:t>
            </a:r>
          </a:p>
          <a:p>
            <a:pPr lvl="1"/>
            <a:endParaRPr lang="es-ES" sz="2800" dirty="0" smtClean="0"/>
          </a:p>
          <a:p>
            <a:pPr lvl="1"/>
            <a:r>
              <a:rPr lang="es-ES" sz="2800" dirty="0" smtClean="0"/>
              <a:t>Causan dolor e inflación aguda o crónica de los tendones, músculos, cápsulas o nervios. </a:t>
            </a:r>
          </a:p>
          <a:p>
            <a:pPr lvl="1"/>
            <a:r>
              <a:rPr lang="es-ES" sz="2800" dirty="0" smtClean="0"/>
              <a:t>Afecta principalmente las extremidades: mano, muñeca, codo, hombreo, o el tronco (tensión el la parte baja de la espalda).</a:t>
            </a:r>
          </a:p>
          <a:p>
            <a:endParaRPr lang="es-ES" sz="2800" dirty="0" smtClean="0"/>
          </a:p>
          <a:p>
            <a:endParaRPr lang="es-ES" sz="2800"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35</a:t>
            </a:fld>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20688"/>
            <a:ext cx="8064896" cy="6494085"/>
          </a:xfrm>
          <a:prstGeom prst="rect">
            <a:avLst/>
          </a:prstGeom>
          <a:noFill/>
        </p:spPr>
        <p:txBody>
          <a:bodyPr wrap="square" rtlCol="0">
            <a:spAutoFit/>
          </a:bodyPr>
          <a:lstStyle/>
          <a:p>
            <a:r>
              <a:rPr lang="es-ES" sz="2800" b="1" dirty="0" smtClean="0"/>
              <a:t>DECRETO SUPREMO 73 (</a:t>
            </a:r>
            <a:r>
              <a:rPr lang="es-ES" sz="2800" b="1" dirty="0" err="1" smtClean="0"/>
              <a:t>modif</a:t>
            </a:r>
            <a:r>
              <a:rPr lang="es-ES" sz="2800" b="1" dirty="0" smtClean="0"/>
              <a:t>. DS 109)</a:t>
            </a:r>
          </a:p>
          <a:p>
            <a:endParaRPr lang="es-ES" sz="2800" b="1" dirty="0" smtClean="0"/>
          </a:p>
          <a:p>
            <a:r>
              <a:rPr lang="es-ES" sz="2800" b="1" dirty="0" smtClean="0"/>
              <a:t>Todos los trabajos que expongan riesgos de tensión psíquica.</a:t>
            </a:r>
          </a:p>
          <a:p>
            <a:endParaRPr lang="es-ES" sz="2800" b="1" dirty="0"/>
          </a:p>
          <a:p>
            <a:r>
              <a:rPr lang="es-ES" sz="3600" b="1" dirty="0" err="1" smtClean="0">
                <a:latin typeface="Lucida Sans Unicode" panose="020B0602030504020204" pitchFamily="34" charset="0"/>
                <a:cs typeface="Lucida Sans Unicode" panose="020B0602030504020204" pitchFamily="34" charset="0"/>
              </a:rPr>
              <a:t>Neurósis</a:t>
            </a:r>
            <a:r>
              <a:rPr lang="es-ES" sz="3600" b="1" dirty="0" smtClean="0">
                <a:latin typeface="Lucida Sans Unicode" panose="020B0602030504020204" pitchFamily="34" charset="0"/>
                <a:cs typeface="Lucida Sans Unicode" panose="020B0602030504020204" pitchFamily="34" charset="0"/>
              </a:rPr>
              <a:t> </a:t>
            </a:r>
            <a:r>
              <a:rPr lang="es-ES" sz="3600" b="1" dirty="0">
                <a:latin typeface="Lucida Sans Unicode" panose="020B0602030504020204" pitchFamily="34" charset="0"/>
                <a:cs typeface="Lucida Sans Unicode" panose="020B0602030504020204" pitchFamily="34" charset="0"/>
              </a:rPr>
              <a:t>P</a:t>
            </a:r>
            <a:r>
              <a:rPr lang="es-ES" sz="3600" b="1" dirty="0" smtClean="0">
                <a:latin typeface="Lucida Sans Unicode" panose="020B0602030504020204" pitchFamily="34" charset="0"/>
                <a:cs typeface="Lucida Sans Unicode" panose="020B0602030504020204" pitchFamily="34" charset="0"/>
              </a:rPr>
              <a:t>rofesionales </a:t>
            </a:r>
            <a:r>
              <a:rPr lang="es-ES" sz="3600" b="1" dirty="0">
                <a:latin typeface="Lucida Sans Unicode" panose="020B0602030504020204" pitchFamily="34" charset="0"/>
                <a:cs typeface="Lucida Sans Unicode" panose="020B0602030504020204" pitchFamily="34" charset="0"/>
              </a:rPr>
              <a:t>I</a:t>
            </a:r>
            <a:r>
              <a:rPr lang="es-ES" sz="3600" b="1" dirty="0" smtClean="0">
                <a:latin typeface="Lucida Sans Unicode" panose="020B0602030504020204" pitchFamily="34" charset="0"/>
                <a:cs typeface="Lucida Sans Unicode" panose="020B0602030504020204" pitchFamily="34" charset="0"/>
              </a:rPr>
              <a:t>ncapacitantes:</a:t>
            </a:r>
          </a:p>
          <a:p>
            <a:endParaRPr lang="es-ES" sz="3600" b="1" dirty="0">
              <a:latin typeface="Lucida Sans Unicode" panose="020B0602030504020204" pitchFamily="34" charset="0"/>
              <a:cs typeface="Lucida Sans Unicode" panose="020B0602030504020204" pitchFamily="34" charset="0"/>
            </a:endParaRPr>
          </a:p>
          <a:p>
            <a:r>
              <a:rPr lang="es-ES" sz="2800" b="1" dirty="0" smtClean="0"/>
              <a:t>Trastornos de adaptación;</a:t>
            </a:r>
          </a:p>
          <a:p>
            <a:r>
              <a:rPr lang="es-ES" sz="2800" b="1" dirty="0" smtClean="0"/>
              <a:t>Trastornos de ansiedad;</a:t>
            </a:r>
          </a:p>
          <a:p>
            <a:r>
              <a:rPr lang="es-ES" sz="2800" b="1" dirty="0" smtClean="0"/>
              <a:t>Trastorno por somatización;</a:t>
            </a:r>
          </a:p>
          <a:p>
            <a:r>
              <a:rPr lang="es-ES" sz="2800" b="1" dirty="0" smtClean="0"/>
              <a:t>Y por dolor crónico.</a:t>
            </a:r>
          </a:p>
          <a:p>
            <a:endParaRPr lang="es-ES" sz="2800" b="1" dirty="0"/>
          </a:p>
          <a:p>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36</a:t>
            </a:fld>
            <a:endParaRPr lang="es-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836712"/>
            <a:ext cx="8136904" cy="4832092"/>
          </a:xfrm>
          <a:prstGeom prst="rect">
            <a:avLst/>
          </a:prstGeom>
          <a:noFill/>
        </p:spPr>
        <p:txBody>
          <a:bodyPr wrap="square" rtlCol="0">
            <a:spAutoFit/>
          </a:bodyPr>
          <a:lstStyle/>
          <a:p>
            <a:r>
              <a:rPr lang="es-ES" sz="2800" dirty="0" smtClean="0"/>
              <a:t>PODEMOS CONCLUIR:</a:t>
            </a:r>
          </a:p>
          <a:p>
            <a:endParaRPr lang="es-ES" sz="2800" dirty="0"/>
          </a:p>
          <a:p>
            <a:r>
              <a:rPr lang="es-ES" sz="2800" dirty="0" smtClean="0"/>
              <a:t>Que el mal clima laboral se produce por que la organización no ha sabido dar respuesta adecuada</a:t>
            </a:r>
          </a:p>
          <a:p>
            <a:r>
              <a:rPr lang="es-ES" sz="2800" dirty="0" smtClean="0"/>
              <a:t>A los problemas que se producen en el trabajo sean estos POR:</a:t>
            </a:r>
          </a:p>
          <a:p>
            <a:r>
              <a:rPr lang="es-ES" sz="2800" dirty="0" smtClean="0"/>
              <a:t>RELACIONES INTER PARES</a:t>
            </a:r>
          </a:p>
          <a:p>
            <a:r>
              <a:rPr lang="es-ES" sz="2800" dirty="0" smtClean="0"/>
              <a:t>RELACIONES JERÁRQUICAS</a:t>
            </a:r>
          </a:p>
          <a:p>
            <a:r>
              <a:rPr lang="es-ES" sz="2800" dirty="0" smtClean="0"/>
              <a:t>DISTRIBUCIÓN DE LAS TAREAS</a:t>
            </a:r>
          </a:p>
          <a:p>
            <a:r>
              <a:rPr lang="es-ES" sz="2800" dirty="0" smtClean="0"/>
              <a:t>AUSENCIA DE COLABORACIÓN</a:t>
            </a:r>
          </a:p>
          <a:p>
            <a:r>
              <a:rPr lang="es-ES" sz="2800" dirty="0" smtClean="0"/>
              <a:t>AUSENCIA DE INTERÉS</a:t>
            </a:r>
            <a:endParaRPr lang="es-ES" sz="2800" dirty="0"/>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37</a:t>
            </a:fld>
            <a:endParaRPr lang="es-E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88640"/>
            <a:ext cx="8640960" cy="6555641"/>
          </a:xfrm>
          <a:prstGeom prst="rect">
            <a:avLst/>
          </a:prstGeom>
          <a:noFill/>
        </p:spPr>
        <p:txBody>
          <a:bodyPr wrap="square" rtlCol="0">
            <a:spAutoFit/>
          </a:bodyPr>
          <a:lstStyle/>
          <a:p>
            <a:r>
              <a:rPr lang="es-ES" sz="2800" b="1" dirty="0" smtClean="0"/>
              <a:t>LAS RELACIONES LABORALES DEFECTUOSAS</a:t>
            </a:r>
          </a:p>
          <a:p>
            <a:r>
              <a:rPr lang="es-ES" sz="2800" b="1" dirty="0" smtClean="0"/>
              <a:t>ACARREAN CONSECUENCIAS EN LA SALUD FÍSICA Y MENTAL DE LOS TRABAJADORES</a:t>
            </a:r>
          </a:p>
          <a:p>
            <a:endParaRPr lang="es-ES" sz="2800" b="1" dirty="0"/>
          </a:p>
          <a:p>
            <a:r>
              <a:rPr lang="es-ES" sz="2800" b="1" dirty="0" smtClean="0"/>
              <a:t>UNA FÓRMULA PARA ELIMINAR ESTE DEFECTO EN EL TRABAJO ES:</a:t>
            </a:r>
          </a:p>
          <a:p>
            <a:endParaRPr lang="es-ES" sz="2800" b="1" dirty="0"/>
          </a:p>
          <a:p>
            <a:r>
              <a:rPr lang="es-ES" sz="2800" b="1" dirty="0" smtClean="0"/>
              <a:t>NIVELES DE GESTIÓN ELEVADOS Y EFICACES;</a:t>
            </a:r>
          </a:p>
          <a:p>
            <a:r>
              <a:rPr lang="es-ES" sz="2800" b="1" dirty="0" smtClean="0"/>
              <a:t>PERMANENTES EN EL TIEMPO;</a:t>
            </a:r>
          </a:p>
          <a:p>
            <a:r>
              <a:rPr lang="es-ES" sz="2800" b="1" dirty="0" smtClean="0"/>
              <a:t>UTILIZACIÓN DE MÉTODOS DE INTEGRACIÓN;</a:t>
            </a:r>
          </a:p>
          <a:p>
            <a:r>
              <a:rPr lang="es-ES" sz="2800" b="1" dirty="0" smtClean="0"/>
              <a:t>UTILIZACIÓN VARIABLES ÚTILES E INTELIGENTES EN LOS PROGRAMAS DE TRABAJO;</a:t>
            </a:r>
          </a:p>
          <a:p>
            <a:r>
              <a:rPr lang="es-ES" sz="2800" b="1" dirty="0" smtClean="0"/>
              <a:t>USAR EL SISTEMA DE OCIO PRODUCTIVO.</a:t>
            </a:r>
          </a:p>
          <a:p>
            <a:endParaRPr lang="es-ES" sz="2800"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38</a:t>
            </a:fld>
            <a:endParaRPr lang="es-E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39</a:t>
            </a:fld>
            <a:endParaRPr lang="es-ES"/>
          </a:p>
        </p:txBody>
      </p:sp>
      <p:sp>
        <p:nvSpPr>
          <p:cNvPr id="3" name="2 Flecha abajo"/>
          <p:cNvSpPr/>
          <p:nvPr/>
        </p:nvSpPr>
        <p:spPr bwMode="auto">
          <a:xfrm>
            <a:off x="4283968" y="1628800"/>
            <a:ext cx="1872208" cy="29523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63882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5CDADA4-D3C8-4F4D-AD50-FA87C57FFACA}" type="slidenum">
              <a:rPr lang="es-ES" smtClean="0"/>
              <a:pPr/>
              <a:t>4</a:t>
            </a:fld>
            <a:endParaRPr lang="es-ES"/>
          </a:p>
        </p:txBody>
      </p:sp>
      <p:sp>
        <p:nvSpPr>
          <p:cNvPr id="3" name="2 CuadroTexto"/>
          <p:cNvSpPr txBox="1"/>
          <p:nvPr/>
        </p:nvSpPr>
        <p:spPr>
          <a:xfrm>
            <a:off x="467544" y="548680"/>
            <a:ext cx="8280920" cy="6001643"/>
          </a:xfrm>
          <a:prstGeom prst="rect">
            <a:avLst/>
          </a:prstGeom>
          <a:noFill/>
        </p:spPr>
        <p:txBody>
          <a:bodyPr wrap="square" rtlCol="0">
            <a:spAutoFit/>
          </a:bodyPr>
          <a:lstStyle/>
          <a:p>
            <a:r>
              <a:rPr lang="es-CL" sz="3200" b="1" dirty="0"/>
              <a:t>LA ADAPTACIÓN AL MEDIO, </a:t>
            </a:r>
          </a:p>
          <a:p>
            <a:r>
              <a:rPr lang="es-CL" sz="3200" b="1" dirty="0"/>
              <a:t>ADAPTACIÓN AL GRUPO</a:t>
            </a:r>
          </a:p>
          <a:p>
            <a:r>
              <a:rPr lang="es-CL" sz="3200" b="1" dirty="0"/>
              <a:t>ADAPTACIÓN A LOS SISTEMAS </a:t>
            </a:r>
            <a:endParaRPr lang="es-CL" sz="3200" b="1" dirty="0" smtClean="0"/>
          </a:p>
          <a:p>
            <a:r>
              <a:rPr lang="es-CL" sz="3200" b="1" dirty="0" smtClean="0"/>
              <a:t>DE </a:t>
            </a:r>
            <a:r>
              <a:rPr lang="es-CL" sz="3200" b="1" dirty="0"/>
              <a:t>TRABAJO</a:t>
            </a:r>
          </a:p>
          <a:p>
            <a:endParaRPr lang="es-CL" sz="3200" b="1" dirty="0"/>
          </a:p>
          <a:p>
            <a:r>
              <a:rPr lang="es-CL" sz="3200" b="1" dirty="0"/>
              <a:t>REQUIERE A LO MENOS:</a:t>
            </a:r>
          </a:p>
          <a:p>
            <a:endParaRPr lang="es-CL" sz="3200" b="1" dirty="0"/>
          </a:p>
          <a:p>
            <a:r>
              <a:rPr lang="es-CL" sz="3200" b="1" dirty="0"/>
              <a:t>1. Sentirse bien consigo mismos</a:t>
            </a:r>
            <a:br>
              <a:rPr lang="es-CL" sz="3200" b="1" dirty="0"/>
            </a:br>
            <a:r>
              <a:rPr lang="es-CL" sz="3200" b="1" dirty="0"/>
              <a:t>2. Sentirse bien con respecto a los demás</a:t>
            </a:r>
            <a:br>
              <a:rPr lang="es-CL" sz="3200" b="1" dirty="0"/>
            </a:br>
            <a:r>
              <a:rPr lang="es-CL" sz="3200" b="1" dirty="0"/>
              <a:t>3. Ser capaces de enfrentar por sí mismos las exigencias de la vida </a:t>
            </a:r>
          </a:p>
          <a:p>
            <a:endParaRPr lang="es-CL" sz="32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40</a:t>
            </a:fld>
            <a:endParaRPr lang="es-ES"/>
          </a:p>
        </p:txBody>
      </p:sp>
    </p:spTree>
    <p:extLst>
      <p:ext uri="{BB962C8B-B14F-4D97-AF65-F5344CB8AC3E}">
        <p14:creationId xmlns:p14="http://schemas.microsoft.com/office/powerpoint/2010/main" val="1682768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41</a:t>
            </a:fld>
            <a:endParaRPr lang="es-ES"/>
          </a:p>
        </p:txBody>
      </p:sp>
      <p:sp>
        <p:nvSpPr>
          <p:cNvPr id="3" name="2 Flecha abajo"/>
          <p:cNvSpPr/>
          <p:nvPr/>
        </p:nvSpPr>
        <p:spPr bwMode="auto">
          <a:xfrm>
            <a:off x="3995936" y="1628800"/>
            <a:ext cx="1656184" cy="29523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04644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42</a:t>
            </a:fld>
            <a:endParaRPr lang="es-ES"/>
          </a:p>
        </p:txBody>
      </p:sp>
      <p:sp>
        <p:nvSpPr>
          <p:cNvPr id="3" name="2 CuadroTexto"/>
          <p:cNvSpPr txBox="1"/>
          <p:nvPr/>
        </p:nvSpPr>
        <p:spPr>
          <a:xfrm>
            <a:off x="387330" y="260648"/>
            <a:ext cx="8424936" cy="3170099"/>
          </a:xfrm>
          <a:prstGeom prst="rect">
            <a:avLst/>
          </a:prstGeom>
          <a:solidFill>
            <a:srgbClr val="336600"/>
          </a:solidFill>
        </p:spPr>
        <p:txBody>
          <a:bodyPr wrap="square" rtlCol="0">
            <a:spAutoFit/>
          </a:bodyPr>
          <a:lstStyle/>
          <a:p>
            <a:r>
              <a:rPr lang="es-CL" sz="3600" b="1" dirty="0" smtClean="0">
                <a:solidFill>
                  <a:srgbClr val="92D050"/>
                </a:solidFill>
                <a:latin typeface="Lucida Sans Unicode" panose="020B0602030504020204" pitchFamily="34" charset="0"/>
                <a:cs typeface="Lucida Sans Unicode" panose="020B0602030504020204" pitchFamily="34" charset="0"/>
              </a:rPr>
              <a:t>POLÍTICA DE CLIMA LABORAL </a:t>
            </a:r>
          </a:p>
          <a:p>
            <a:r>
              <a:rPr lang="es-CL" sz="3600" b="1" dirty="0" smtClean="0">
                <a:solidFill>
                  <a:srgbClr val="92D050"/>
                </a:solidFill>
                <a:latin typeface="Lucida Sans Unicode" panose="020B0602030504020204" pitchFamily="34" charset="0"/>
                <a:cs typeface="Lucida Sans Unicode" panose="020B0602030504020204" pitchFamily="34" charset="0"/>
              </a:rPr>
              <a:t>PARA EL ADECUADO FUNCIONAMIENTO</a:t>
            </a:r>
          </a:p>
          <a:p>
            <a:r>
              <a:rPr lang="es-CL" sz="3600" b="1" dirty="0" smtClean="0">
                <a:solidFill>
                  <a:srgbClr val="92D050"/>
                </a:solidFill>
                <a:latin typeface="Lucida Sans Unicode" panose="020B0602030504020204" pitchFamily="34" charset="0"/>
                <a:cs typeface="Lucida Sans Unicode" panose="020B0602030504020204" pitchFamily="34" charset="0"/>
              </a:rPr>
              <a:t>DE LOS TRIBUNALES DEL PAÍS.</a:t>
            </a:r>
          </a:p>
          <a:p>
            <a:endParaRPr lang="es-CL" sz="2800" b="1" dirty="0">
              <a:latin typeface="Lucida Sans Unicode" panose="020B0602030504020204" pitchFamily="34" charset="0"/>
              <a:cs typeface="Lucida Sans Unicode" panose="020B0602030504020204" pitchFamily="34" charset="0"/>
            </a:endParaRPr>
          </a:p>
          <a:p>
            <a:endParaRPr lang="es-CL" sz="2800" b="1" dirty="0">
              <a:latin typeface="Lucida Sans Unicode" panose="020B0602030504020204" pitchFamily="34" charset="0"/>
              <a:cs typeface="Lucida Sans Unicode" panose="020B060203050402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212977"/>
            <a:ext cx="8424936" cy="3528392"/>
          </a:xfrm>
          <a:prstGeom prst="rect">
            <a:avLst/>
          </a:prstGeom>
        </p:spPr>
      </p:pic>
    </p:spTree>
    <p:extLst>
      <p:ext uri="{BB962C8B-B14F-4D97-AF65-F5344CB8AC3E}">
        <p14:creationId xmlns:p14="http://schemas.microsoft.com/office/powerpoint/2010/main" val="588315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43</a:t>
            </a:fld>
            <a:endParaRPr lang="es-ES"/>
          </a:p>
        </p:txBody>
      </p:sp>
      <p:sp>
        <p:nvSpPr>
          <p:cNvPr id="3" name="2 CuadroTexto"/>
          <p:cNvSpPr txBox="1"/>
          <p:nvPr/>
        </p:nvSpPr>
        <p:spPr>
          <a:xfrm>
            <a:off x="683568" y="836712"/>
            <a:ext cx="8208912" cy="3539430"/>
          </a:xfrm>
          <a:prstGeom prst="rect">
            <a:avLst/>
          </a:prstGeom>
          <a:noFill/>
        </p:spPr>
        <p:txBody>
          <a:bodyPr wrap="square" rtlCol="0">
            <a:spAutoFit/>
          </a:bodyPr>
          <a:lstStyle/>
          <a:p>
            <a:r>
              <a:rPr lang="es-CL" sz="3200" b="1" dirty="0" smtClean="0"/>
              <a:t>Esta política se ha creado para ser aplicada en todos los Tribunales del país, sin excepción y en beneficio de todos los funcionarios independientemente del escalafón, grado, tribunal al que pertenezcan, incluyendo</a:t>
            </a:r>
          </a:p>
          <a:p>
            <a:r>
              <a:rPr lang="es-CL" sz="3200" b="1" dirty="0" smtClean="0"/>
              <a:t>A todos los trabajadores de la Corporación Administrativa del </a:t>
            </a:r>
            <a:r>
              <a:rPr lang="es-CL" sz="3200" b="1" dirty="0" smtClean="0"/>
              <a:t>Poder </a:t>
            </a:r>
            <a:r>
              <a:rPr lang="es-CL" sz="3200" b="1" dirty="0" smtClean="0"/>
              <a:t>Judicial</a:t>
            </a:r>
            <a:endParaRPr lang="es-CL" sz="3200" b="1" dirty="0"/>
          </a:p>
        </p:txBody>
      </p:sp>
    </p:spTree>
    <p:extLst>
      <p:ext uri="{BB962C8B-B14F-4D97-AF65-F5344CB8AC3E}">
        <p14:creationId xmlns:p14="http://schemas.microsoft.com/office/powerpoint/2010/main" val="2070647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44</a:t>
            </a:fld>
            <a:endParaRPr lang="es-ES"/>
          </a:p>
        </p:txBody>
      </p:sp>
      <p:sp>
        <p:nvSpPr>
          <p:cNvPr id="3" name="2 CuadroTexto"/>
          <p:cNvSpPr txBox="1"/>
          <p:nvPr/>
        </p:nvSpPr>
        <p:spPr>
          <a:xfrm>
            <a:off x="539552" y="188640"/>
            <a:ext cx="8064896" cy="4401205"/>
          </a:xfrm>
          <a:prstGeom prst="rect">
            <a:avLst/>
          </a:prstGeom>
          <a:noFill/>
        </p:spPr>
        <p:txBody>
          <a:bodyPr wrap="square" rtlCol="0">
            <a:spAutoFit/>
          </a:bodyPr>
          <a:lstStyle/>
          <a:p>
            <a:r>
              <a:rPr lang="es-CL" sz="2800" b="1" dirty="0" smtClean="0"/>
              <a:t>Se define por clima laboral de esta organización:</a:t>
            </a:r>
          </a:p>
          <a:p>
            <a:endParaRPr lang="es-CL" sz="2800" b="1" dirty="0"/>
          </a:p>
          <a:p>
            <a:r>
              <a:rPr lang="es-CL" sz="2800" b="1" dirty="0" smtClean="0"/>
              <a:t>Como la percepción compartida que poseen los miembros de la misma, sobre diversos aspectos de ella</a:t>
            </a:r>
            <a:r>
              <a:rPr lang="es-CL" sz="2800" b="1" dirty="0"/>
              <a:t>.</a:t>
            </a:r>
            <a:endParaRPr lang="es-CL" sz="2800" b="1" dirty="0" smtClean="0"/>
          </a:p>
          <a:p>
            <a:r>
              <a:rPr lang="es-CL" sz="2800" b="1" dirty="0" smtClean="0"/>
              <a:t>Por ejemplo:</a:t>
            </a:r>
          </a:p>
          <a:p>
            <a:endParaRPr lang="es-CL" sz="2800" b="1" dirty="0" smtClean="0"/>
          </a:p>
          <a:p>
            <a:r>
              <a:rPr lang="es-CL" sz="2800" b="1" dirty="0" smtClean="0"/>
              <a:t>Las relaciones inter-personales, la cultura, los estilos de dirección,, los sistemas de resolución de conflictos, la estructura, la gestión, los procesos, etc.</a:t>
            </a:r>
            <a:endParaRPr lang="es-CL" sz="2800" b="1"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5" y="4589845"/>
            <a:ext cx="3096345" cy="2151523"/>
          </a:xfrm>
          <a:prstGeom prst="rect">
            <a:avLst/>
          </a:prstGeom>
        </p:spPr>
      </p:pic>
    </p:spTree>
    <p:extLst>
      <p:ext uri="{BB962C8B-B14F-4D97-AF65-F5344CB8AC3E}">
        <p14:creationId xmlns:p14="http://schemas.microsoft.com/office/powerpoint/2010/main" val="1305799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45</a:t>
            </a:fld>
            <a:endParaRPr lang="es-ES"/>
          </a:p>
        </p:txBody>
      </p:sp>
      <p:sp>
        <p:nvSpPr>
          <p:cNvPr id="3" name="2 CuadroTexto"/>
          <p:cNvSpPr txBox="1"/>
          <p:nvPr/>
        </p:nvSpPr>
        <p:spPr>
          <a:xfrm>
            <a:off x="473014" y="27678"/>
            <a:ext cx="8491473" cy="5693866"/>
          </a:xfrm>
          <a:prstGeom prst="rect">
            <a:avLst/>
          </a:prstGeom>
          <a:solidFill>
            <a:schemeClr val="tx1">
              <a:lumMod val="65000"/>
            </a:schemeClr>
          </a:solidFill>
          <a:ln w="76200">
            <a:solidFill>
              <a:schemeClr val="tx1"/>
            </a:solidFill>
          </a:ln>
        </p:spPr>
        <p:txBody>
          <a:bodyPr wrap="square" rtlCol="0">
            <a:spAutoFit/>
          </a:bodyPr>
          <a:lstStyle/>
          <a:p>
            <a:r>
              <a:rPr lang="es-CL" sz="2800" b="1" dirty="0" smtClean="0">
                <a:solidFill>
                  <a:srgbClr val="002060"/>
                </a:solidFill>
              </a:rPr>
              <a:t>SE ENTIENDE, porque así se ha demostrado por estudios sobre el tema que:</a:t>
            </a:r>
          </a:p>
          <a:p>
            <a:r>
              <a:rPr lang="es-CL" sz="2800" b="1" dirty="0" smtClean="0">
                <a:solidFill>
                  <a:srgbClr val="002060"/>
                </a:solidFill>
              </a:rPr>
              <a:t>Un clima laboral inadecuado impactará negativamente en el desempeño y funcionamiento del tribunal.</a:t>
            </a:r>
          </a:p>
          <a:p>
            <a:endParaRPr lang="es-CL" sz="2800" b="1" dirty="0"/>
          </a:p>
          <a:p>
            <a:r>
              <a:rPr lang="es-CL" sz="2800" b="1" dirty="0" smtClean="0">
                <a:solidFill>
                  <a:schemeClr val="bg2"/>
                </a:solidFill>
              </a:rPr>
              <a:t>Este hecho obliga</a:t>
            </a:r>
          </a:p>
          <a:p>
            <a:endParaRPr lang="es-CL" sz="2800" b="1" dirty="0">
              <a:solidFill>
                <a:schemeClr val="bg2"/>
              </a:solidFill>
            </a:endParaRPr>
          </a:p>
          <a:p>
            <a:r>
              <a:rPr lang="es-CL" sz="2800" b="1" dirty="0" smtClean="0">
                <a:solidFill>
                  <a:schemeClr val="bg2"/>
                </a:solidFill>
              </a:rPr>
              <a:t>En la necesidad de </a:t>
            </a:r>
          </a:p>
          <a:p>
            <a:r>
              <a:rPr lang="es-CL" sz="2800" b="1" dirty="0" smtClean="0">
                <a:solidFill>
                  <a:schemeClr val="bg2"/>
                </a:solidFill>
              </a:rPr>
              <a:t>realizar gestión </a:t>
            </a:r>
          </a:p>
          <a:p>
            <a:r>
              <a:rPr lang="es-CL" sz="2800" b="1" dirty="0" smtClean="0">
                <a:solidFill>
                  <a:schemeClr val="bg2"/>
                </a:solidFill>
              </a:rPr>
              <a:t>sobre los factores </a:t>
            </a:r>
          </a:p>
          <a:p>
            <a:r>
              <a:rPr lang="es-CL" sz="2800" b="1" dirty="0" smtClean="0">
                <a:solidFill>
                  <a:schemeClr val="bg2"/>
                </a:solidFill>
              </a:rPr>
              <a:t>negativos que influyen en el este clima laboral de mala calidad.</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844825"/>
            <a:ext cx="5112568" cy="2952328"/>
          </a:xfrm>
          <a:prstGeom prst="rect">
            <a:avLst/>
          </a:prstGeom>
        </p:spPr>
      </p:pic>
    </p:spTree>
    <p:extLst>
      <p:ext uri="{BB962C8B-B14F-4D97-AF65-F5344CB8AC3E}">
        <p14:creationId xmlns:p14="http://schemas.microsoft.com/office/powerpoint/2010/main" val="1556828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46</a:t>
            </a:fld>
            <a:endParaRPr lang="es-ES"/>
          </a:p>
        </p:txBody>
      </p:sp>
      <p:sp>
        <p:nvSpPr>
          <p:cNvPr id="3" name="2 CuadroTexto"/>
          <p:cNvSpPr txBox="1"/>
          <p:nvPr/>
        </p:nvSpPr>
        <p:spPr>
          <a:xfrm>
            <a:off x="395536" y="548680"/>
            <a:ext cx="8568952" cy="4401205"/>
          </a:xfrm>
          <a:prstGeom prst="rect">
            <a:avLst/>
          </a:prstGeom>
          <a:solidFill>
            <a:schemeClr val="bg2"/>
          </a:solidFill>
          <a:ln w="76200">
            <a:solidFill>
              <a:schemeClr val="tx1"/>
            </a:solidFill>
          </a:ln>
        </p:spPr>
        <p:txBody>
          <a:bodyPr wrap="square" rtlCol="0">
            <a:spAutoFit/>
          </a:bodyPr>
          <a:lstStyle/>
          <a:p>
            <a:r>
              <a:rPr lang="es-CL" sz="2800" b="1" dirty="0" smtClean="0">
                <a:latin typeface="Lucida Sans Unicode" panose="020B0602030504020204" pitchFamily="34" charset="0"/>
                <a:cs typeface="Lucida Sans Unicode" panose="020B0602030504020204" pitchFamily="34" charset="0"/>
              </a:rPr>
              <a:t>EL ESTUDIO Y ANÁLISIS DE ESTOS FACTORES</a:t>
            </a:r>
          </a:p>
          <a:p>
            <a:endParaRPr lang="es-CL" sz="2800" b="1" dirty="0">
              <a:latin typeface="Lucida Sans Unicode" panose="020B0602030504020204" pitchFamily="34" charset="0"/>
              <a:cs typeface="Lucida Sans Unicode" panose="020B0602030504020204" pitchFamily="34" charset="0"/>
            </a:endParaRPr>
          </a:p>
          <a:p>
            <a:r>
              <a:rPr lang="es-CL" sz="2800" b="1" dirty="0" smtClean="0">
                <a:latin typeface="Lucida Sans Unicode" panose="020B0602030504020204" pitchFamily="34" charset="0"/>
                <a:cs typeface="Lucida Sans Unicode" panose="020B0602030504020204" pitchFamily="34" charset="0"/>
              </a:rPr>
              <a:t>Permitirá establecer líneas de acción</a:t>
            </a:r>
          </a:p>
          <a:p>
            <a:r>
              <a:rPr lang="es-CL" sz="2800" b="1" dirty="0">
                <a:latin typeface="Lucida Sans Unicode" panose="020B0602030504020204" pitchFamily="34" charset="0"/>
                <a:cs typeface="Lucida Sans Unicode" panose="020B0602030504020204" pitchFamily="34" charset="0"/>
              </a:rPr>
              <a:t>p</a:t>
            </a:r>
            <a:r>
              <a:rPr lang="es-CL" sz="2800" b="1" dirty="0" smtClean="0">
                <a:latin typeface="Lucida Sans Unicode" panose="020B0602030504020204" pitchFamily="34" charset="0"/>
                <a:cs typeface="Lucida Sans Unicode" panose="020B0602030504020204" pitchFamily="34" charset="0"/>
              </a:rPr>
              <a:t>ara fortalecer la organización y a sus miembros,</a:t>
            </a:r>
          </a:p>
          <a:p>
            <a:endParaRPr lang="es-CL" sz="2800" b="1" dirty="0" smtClean="0">
              <a:latin typeface="Lucida Sans Unicode" panose="020B0602030504020204" pitchFamily="34" charset="0"/>
              <a:cs typeface="Lucida Sans Unicode" panose="020B0602030504020204" pitchFamily="34" charset="0"/>
            </a:endParaRPr>
          </a:p>
          <a:p>
            <a:r>
              <a:rPr lang="es-CL" sz="2800" b="1" dirty="0" smtClean="0">
                <a:latin typeface="Lucida Sans Unicode" panose="020B0602030504020204" pitchFamily="34" charset="0"/>
                <a:cs typeface="Lucida Sans Unicode" panose="020B0602030504020204" pitchFamily="34" charset="0"/>
              </a:rPr>
              <a:t>Con el objetivo de contribuir </a:t>
            </a:r>
          </a:p>
          <a:p>
            <a:r>
              <a:rPr lang="es-CL" sz="2800" b="1" dirty="0" smtClean="0">
                <a:latin typeface="Lucida Sans Unicode" panose="020B0602030504020204" pitchFamily="34" charset="0"/>
                <a:cs typeface="Lucida Sans Unicode" panose="020B0602030504020204" pitchFamily="34" charset="0"/>
              </a:rPr>
              <a:t>al buen funcionamiento de los Tribunales</a:t>
            </a:r>
          </a:p>
          <a:p>
            <a:r>
              <a:rPr lang="es-CL" sz="2800" b="1" dirty="0">
                <a:latin typeface="Lucida Sans Unicode" panose="020B0602030504020204" pitchFamily="34" charset="0"/>
                <a:cs typeface="Lucida Sans Unicode" panose="020B0602030504020204" pitchFamily="34" charset="0"/>
              </a:rPr>
              <a:t>y</a:t>
            </a:r>
            <a:r>
              <a:rPr lang="es-CL" sz="2800" b="1" dirty="0" smtClean="0">
                <a:latin typeface="Lucida Sans Unicode" panose="020B0602030504020204" pitchFamily="34" charset="0"/>
                <a:cs typeface="Lucida Sans Unicode" panose="020B0602030504020204" pitchFamily="34" charset="0"/>
              </a:rPr>
              <a:t> al mejoramiento </a:t>
            </a:r>
          </a:p>
          <a:p>
            <a:r>
              <a:rPr lang="es-CL" sz="2800" b="1" dirty="0" smtClean="0">
                <a:latin typeface="Lucida Sans Unicode" panose="020B0602030504020204" pitchFamily="34" charset="0"/>
                <a:cs typeface="Lucida Sans Unicode" panose="020B0602030504020204" pitchFamily="34" charset="0"/>
              </a:rPr>
              <a:t>de la calidad de vida de sus miembros.</a:t>
            </a:r>
          </a:p>
        </p:txBody>
      </p:sp>
    </p:spTree>
    <p:extLst>
      <p:ext uri="{BB962C8B-B14F-4D97-AF65-F5344CB8AC3E}">
        <p14:creationId xmlns:p14="http://schemas.microsoft.com/office/powerpoint/2010/main" val="3750772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47</a:t>
            </a:fld>
            <a:endParaRPr lang="es-ES"/>
          </a:p>
        </p:txBody>
      </p:sp>
      <p:sp>
        <p:nvSpPr>
          <p:cNvPr id="3" name="2 CuadroTexto"/>
          <p:cNvSpPr txBox="1"/>
          <p:nvPr/>
        </p:nvSpPr>
        <p:spPr>
          <a:xfrm>
            <a:off x="395536" y="260648"/>
            <a:ext cx="8352928" cy="6124754"/>
          </a:xfrm>
          <a:prstGeom prst="rect">
            <a:avLst/>
          </a:prstGeom>
          <a:solidFill>
            <a:schemeClr val="tx2">
              <a:lumMod val="60000"/>
              <a:lumOff val="40000"/>
            </a:schemeClr>
          </a:solidFill>
        </p:spPr>
        <p:txBody>
          <a:bodyPr wrap="square" rtlCol="0">
            <a:spAutoFit/>
          </a:bodyPr>
          <a:lstStyle/>
          <a:p>
            <a:r>
              <a:rPr lang="es-CL" sz="2800" b="1" dirty="0" smtClean="0">
                <a:solidFill>
                  <a:srgbClr val="660033"/>
                </a:solidFill>
                <a:latin typeface="Lucida Sans Unicode" panose="020B0602030504020204" pitchFamily="34" charset="0"/>
                <a:cs typeface="Lucida Sans Unicode" panose="020B0602030504020204" pitchFamily="34" charset="0"/>
              </a:rPr>
              <a:t>Principios que informan el Clima Laboral</a:t>
            </a:r>
          </a:p>
          <a:p>
            <a:r>
              <a:rPr lang="es-CL" sz="2800" b="1" dirty="0">
                <a:solidFill>
                  <a:srgbClr val="660033"/>
                </a:solidFill>
                <a:latin typeface="Lucida Sans Unicode" panose="020B0602030504020204" pitchFamily="34" charset="0"/>
                <a:cs typeface="Lucida Sans Unicode" panose="020B0602030504020204" pitchFamily="34" charset="0"/>
              </a:rPr>
              <a:t>e</a:t>
            </a:r>
            <a:r>
              <a:rPr lang="es-CL" sz="2800" b="1" dirty="0" smtClean="0">
                <a:solidFill>
                  <a:srgbClr val="660033"/>
                </a:solidFill>
                <a:latin typeface="Lucida Sans Unicode" panose="020B0602030504020204" pitchFamily="34" charset="0"/>
                <a:cs typeface="Lucida Sans Unicode" panose="020B0602030504020204" pitchFamily="34" charset="0"/>
              </a:rPr>
              <a:t>n el Poder Judicial.</a:t>
            </a:r>
          </a:p>
          <a:p>
            <a:endParaRPr lang="es-CL" sz="2800" b="1" dirty="0">
              <a:latin typeface="Lucida Sans Unicode" panose="020B0602030504020204" pitchFamily="34" charset="0"/>
              <a:cs typeface="Lucida Sans Unicode" panose="020B0602030504020204" pitchFamily="34" charset="0"/>
            </a:endParaRPr>
          </a:p>
          <a:p>
            <a:r>
              <a:rPr lang="es-CL" sz="2800" b="1" u="sng" dirty="0" smtClean="0">
                <a:solidFill>
                  <a:srgbClr val="660033"/>
                </a:solidFill>
                <a:latin typeface="Lucida Sans Unicode" panose="020B0602030504020204" pitchFamily="34" charset="0"/>
                <a:cs typeface="Lucida Sans Unicode" panose="020B0602030504020204" pitchFamily="34" charset="0"/>
              </a:rPr>
              <a:t>1.- DE LA NO DISCRIMINACIÓN.</a:t>
            </a:r>
          </a:p>
          <a:p>
            <a:endParaRPr lang="es-CL" sz="2800" b="1" dirty="0" smtClean="0">
              <a:solidFill>
                <a:srgbClr val="660033"/>
              </a:solidFill>
              <a:latin typeface="Lucida Sans Unicode" panose="020B0602030504020204" pitchFamily="34" charset="0"/>
              <a:cs typeface="Lucida Sans Unicode" panose="020B0602030504020204" pitchFamily="34" charset="0"/>
            </a:endParaRPr>
          </a:p>
          <a:p>
            <a:r>
              <a:rPr lang="es-CL" sz="2800" b="1" dirty="0" smtClean="0">
                <a:solidFill>
                  <a:srgbClr val="660033"/>
                </a:solidFill>
                <a:latin typeface="Lucida Sans Unicode" panose="020B0602030504020204" pitchFamily="34" charset="0"/>
                <a:cs typeface="Lucida Sans Unicode" panose="020B0602030504020204" pitchFamily="34" charset="0"/>
              </a:rPr>
              <a:t>Se manifiesta la discriminación  en tratos preferenciales,</a:t>
            </a:r>
          </a:p>
          <a:p>
            <a:r>
              <a:rPr lang="es-CL" sz="2800" b="1" dirty="0" smtClean="0">
                <a:solidFill>
                  <a:srgbClr val="660033"/>
                </a:solidFill>
                <a:latin typeface="Lucida Sans Unicode" panose="020B0602030504020204" pitchFamily="34" charset="0"/>
                <a:cs typeface="Lucida Sans Unicode" panose="020B0602030504020204" pitchFamily="34" charset="0"/>
              </a:rPr>
              <a:t>                               Distinciones o exclusiones</a:t>
            </a:r>
          </a:p>
          <a:p>
            <a:r>
              <a:rPr lang="es-CL" sz="2800" b="1" dirty="0" smtClean="0">
                <a:solidFill>
                  <a:srgbClr val="660033"/>
                </a:solidFill>
                <a:latin typeface="Lucida Sans Unicode" panose="020B0602030504020204" pitchFamily="34" charset="0"/>
                <a:cs typeface="Lucida Sans Unicode" panose="020B0602030504020204" pitchFamily="34" charset="0"/>
              </a:rPr>
              <a:t>                     O preferencias de cualquier clase</a:t>
            </a:r>
          </a:p>
          <a:p>
            <a:r>
              <a:rPr lang="es-CL" sz="2800" b="1" dirty="0" smtClean="0">
                <a:solidFill>
                  <a:srgbClr val="660033"/>
                </a:solidFill>
                <a:latin typeface="Lucida Sans Unicode" panose="020B0602030504020204" pitchFamily="34" charset="0"/>
                <a:cs typeface="Lucida Sans Unicode" panose="020B0602030504020204" pitchFamily="34" charset="0"/>
              </a:rPr>
              <a:t>Por motivos ideológicos; raza, color género y/o identidad de género, orientación sexual,</a:t>
            </a:r>
          </a:p>
          <a:p>
            <a:r>
              <a:rPr lang="es-CL" sz="2800" b="1" dirty="0" smtClean="0">
                <a:solidFill>
                  <a:srgbClr val="660033"/>
                </a:solidFill>
                <a:latin typeface="Lucida Sans Unicode" panose="020B0602030504020204" pitchFamily="34" charset="0"/>
                <a:cs typeface="Lucida Sans Unicode" panose="020B0602030504020204" pitchFamily="34" charset="0"/>
              </a:rPr>
              <a:t>Edad, estado civil, gremialización o sindicalización, religión, opción política, cargo,</a:t>
            </a:r>
          </a:p>
          <a:p>
            <a:r>
              <a:rPr lang="es-CL" sz="2800" b="1" dirty="0" err="1" smtClean="0">
                <a:solidFill>
                  <a:srgbClr val="660033"/>
                </a:solidFill>
                <a:latin typeface="Lucida Sans Unicode" panose="020B0602030504020204" pitchFamily="34" charset="0"/>
                <a:cs typeface="Lucida Sans Unicode" panose="020B0602030504020204" pitchFamily="34" charset="0"/>
              </a:rPr>
              <a:t>Etc</a:t>
            </a:r>
            <a:r>
              <a:rPr lang="es-CL" sz="2800" b="1" dirty="0" smtClean="0">
                <a:solidFill>
                  <a:srgbClr val="660033"/>
                </a:solidFill>
                <a:latin typeface="Lucida Sans Unicode" panose="020B0602030504020204" pitchFamily="34" charset="0"/>
                <a:cs typeface="Lucida Sans Unicode" panose="020B0602030504020204" pitchFamily="34" charset="0"/>
              </a:rPr>
              <a:t>, </a:t>
            </a:r>
            <a:r>
              <a:rPr lang="es-CL" sz="2800" b="1" dirty="0" err="1" smtClean="0">
                <a:solidFill>
                  <a:srgbClr val="660033"/>
                </a:solidFill>
                <a:latin typeface="Lucida Sans Unicode" panose="020B0602030504020204" pitchFamily="34" charset="0"/>
                <a:cs typeface="Lucida Sans Unicode" panose="020B0602030504020204" pitchFamily="34" charset="0"/>
              </a:rPr>
              <a:t>etc</a:t>
            </a:r>
            <a:r>
              <a:rPr lang="es-CL" sz="2800" b="1" dirty="0" smtClean="0">
                <a:solidFill>
                  <a:srgbClr val="660033"/>
                </a:solidFill>
                <a:latin typeface="Lucida Sans Unicode" panose="020B0602030504020204" pitchFamily="34" charset="0"/>
                <a:cs typeface="Lucida Sans Unicode" panose="020B0602030504020204" pitchFamily="34" charset="0"/>
              </a:rPr>
              <a:t>, etc.</a:t>
            </a:r>
            <a:endParaRPr lang="es-CL" sz="2800" b="1" dirty="0">
              <a:solidFill>
                <a:srgbClr val="660033"/>
              </a:solidFill>
              <a:latin typeface="Lucida Sans Unicode" panose="020B0602030504020204" pitchFamily="34" charset="0"/>
              <a:cs typeface="Lucida Sans Unicode" panose="020B0602030504020204" pitchFamily="34" charset="0"/>
            </a:endParaRPr>
          </a:p>
        </p:txBody>
      </p:sp>
      <p:sp>
        <p:nvSpPr>
          <p:cNvPr id="4" name="3 Flecha derecha"/>
          <p:cNvSpPr/>
          <p:nvPr/>
        </p:nvSpPr>
        <p:spPr bwMode="auto">
          <a:xfrm>
            <a:off x="6732240" y="6165304"/>
            <a:ext cx="1770496" cy="5566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23182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48</a:t>
            </a:fld>
            <a:endParaRPr lang="es-ES"/>
          </a:p>
        </p:txBody>
      </p:sp>
      <p:sp>
        <p:nvSpPr>
          <p:cNvPr id="3" name="2 CuadroTexto"/>
          <p:cNvSpPr txBox="1"/>
          <p:nvPr/>
        </p:nvSpPr>
        <p:spPr>
          <a:xfrm>
            <a:off x="683568" y="393675"/>
            <a:ext cx="8064896" cy="5262979"/>
          </a:xfrm>
          <a:prstGeom prst="rect">
            <a:avLst/>
          </a:prstGeom>
          <a:noFill/>
        </p:spPr>
        <p:txBody>
          <a:bodyPr wrap="square" rtlCol="0">
            <a:spAutoFit/>
          </a:bodyPr>
          <a:lstStyle/>
          <a:p>
            <a:r>
              <a:rPr lang="es-CL" sz="2800" dirty="0" smtClean="0"/>
              <a:t>                        </a:t>
            </a:r>
            <a:r>
              <a:rPr lang="es-CL" sz="2800" b="1" dirty="0" smtClean="0">
                <a:solidFill>
                  <a:srgbClr val="FFFF00"/>
                </a:solidFill>
                <a:latin typeface="Lucida Sans Unicode" panose="020B0602030504020204" pitchFamily="34" charset="0"/>
                <a:cs typeface="Lucida Sans Unicode" panose="020B0602030504020204" pitchFamily="34" charset="0"/>
              </a:rPr>
              <a:t>QUE TENGA POR OBJETIVO:</a:t>
            </a:r>
          </a:p>
          <a:p>
            <a:endParaRPr lang="es-CL" sz="2800" b="1" dirty="0">
              <a:solidFill>
                <a:srgbClr val="FFFF00"/>
              </a:solidFill>
              <a:latin typeface="Lucida Sans Unicode" panose="020B0602030504020204" pitchFamily="34" charset="0"/>
              <a:cs typeface="Lucida Sans Unicode" panose="020B0602030504020204" pitchFamily="34" charset="0"/>
            </a:endParaRPr>
          </a:p>
          <a:p>
            <a:r>
              <a:rPr lang="es-CL" sz="2800" b="1" dirty="0" smtClean="0">
                <a:solidFill>
                  <a:srgbClr val="FFFF00"/>
                </a:solidFill>
                <a:latin typeface="Lucida Sans Unicode" panose="020B0602030504020204" pitchFamily="34" charset="0"/>
                <a:cs typeface="Lucida Sans Unicode" panose="020B0602030504020204" pitchFamily="34" charset="0"/>
              </a:rPr>
              <a:t>MENOSCABAR,</a:t>
            </a:r>
          </a:p>
          <a:p>
            <a:r>
              <a:rPr lang="es-CL" sz="2800" b="1" dirty="0" smtClean="0">
                <a:solidFill>
                  <a:srgbClr val="FFFF00"/>
                </a:solidFill>
                <a:latin typeface="Lucida Sans Unicode" panose="020B0602030504020204" pitchFamily="34" charset="0"/>
                <a:cs typeface="Lucida Sans Unicode" panose="020B0602030504020204" pitchFamily="34" charset="0"/>
              </a:rPr>
              <a:t>AFECTAR,</a:t>
            </a:r>
          </a:p>
          <a:p>
            <a:r>
              <a:rPr lang="es-CL" sz="2800" b="1" dirty="0" smtClean="0">
                <a:solidFill>
                  <a:srgbClr val="FFFF00"/>
                </a:solidFill>
                <a:latin typeface="Lucida Sans Unicode" panose="020B0602030504020204" pitchFamily="34" charset="0"/>
                <a:cs typeface="Lucida Sans Unicode" panose="020B0602030504020204" pitchFamily="34" charset="0"/>
              </a:rPr>
              <a:t>DISMINUIR,                                 LA DIGNIDAD</a:t>
            </a:r>
          </a:p>
          <a:p>
            <a:r>
              <a:rPr lang="es-CL" sz="2800" b="1" dirty="0" smtClean="0">
                <a:solidFill>
                  <a:srgbClr val="FFFF00"/>
                </a:solidFill>
                <a:latin typeface="Lucida Sans Unicode" panose="020B0602030504020204" pitchFamily="34" charset="0"/>
                <a:cs typeface="Lucida Sans Unicode" panose="020B0602030504020204" pitchFamily="34" charset="0"/>
              </a:rPr>
              <a:t>AGREDIR,  </a:t>
            </a:r>
          </a:p>
          <a:p>
            <a:endParaRPr lang="es-CL" sz="2800" b="1" dirty="0">
              <a:solidFill>
                <a:srgbClr val="FFFF00"/>
              </a:solidFill>
              <a:latin typeface="Lucida Sans Unicode" panose="020B0602030504020204" pitchFamily="34" charset="0"/>
              <a:cs typeface="Lucida Sans Unicode" panose="020B0602030504020204" pitchFamily="34" charset="0"/>
            </a:endParaRPr>
          </a:p>
          <a:p>
            <a:endParaRPr lang="es-CL" sz="2800" b="1" dirty="0" smtClean="0">
              <a:solidFill>
                <a:srgbClr val="FFFF00"/>
              </a:solidFill>
              <a:latin typeface="Lucida Sans Unicode" panose="020B0602030504020204" pitchFamily="34" charset="0"/>
              <a:cs typeface="Lucida Sans Unicode" panose="020B0602030504020204" pitchFamily="34" charset="0"/>
            </a:endParaRPr>
          </a:p>
          <a:p>
            <a:endParaRPr lang="es-CL" sz="2800" b="1" dirty="0">
              <a:solidFill>
                <a:srgbClr val="FFFF00"/>
              </a:solidFill>
              <a:latin typeface="Lucida Sans Unicode" panose="020B0602030504020204" pitchFamily="34" charset="0"/>
              <a:cs typeface="Lucida Sans Unicode" panose="020B0602030504020204" pitchFamily="34" charset="0"/>
            </a:endParaRPr>
          </a:p>
          <a:p>
            <a:r>
              <a:rPr lang="es-CL" sz="2800" b="1" dirty="0" smtClean="0">
                <a:solidFill>
                  <a:srgbClr val="FFFF00"/>
                </a:solidFill>
                <a:latin typeface="Lucida Sans Unicode" panose="020B0602030504020204" pitchFamily="34" charset="0"/>
                <a:cs typeface="Lucida Sans Unicode" panose="020B0602030504020204" pitchFamily="34" charset="0"/>
              </a:rPr>
              <a:t>O LA CALIDAD DE TRABAJO DE CUALQUIER FUNCIONARIO DE LA INSTITUCIÓN.</a:t>
            </a:r>
            <a:endParaRPr lang="es-CL" sz="2800" b="1" dirty="0">
              <a:solidFill>
                <a:srgbClr val="FFFF00"/>
              </a:solidFill>
              <a:latin typeface="Lucida Sans Unicode" panose="020B0602030504020204" pitchFamily="34" charset="0"/>
              <a:cs typeface="Lucida Sans Unicode" panose="020B0602030504020204" pitchFamily="34" charset="0"/>
            </a:endParaRPr>
          </a:p>
        </p:txBody>
      </p:sp>
      <p:sp>
        <p:nvSpPr>
          <p:cNvPr id="4" name="3 Flecha derecha"/>
          <p:cNvSpPr/>
          <p:nvPr/>
        </p:nvSpPr>
        <p:spPr bwMode="auto">
          <a:xfrm>
            <a:off x="683568" y="655285"/>
            <a:ext cx="1482464"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
        <p:nvSpPr>
          <p:cNvPr id="5" name="4 Flecha derecha"/>
          <p:cNvSpPr/>
          <p:nvPr/>
        </p:nvSpPr>
        <p:spPr bwMode="auto">
          <a:xfrm>
            <a:off x="3131840" y="2420888"/>
            <a:ext cx="2448272" cy="22917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
        <p:nvSpPr>
          <p:cNvPr id="6" name="5 Flecha abajo"/>
          <p:cNvSpPr/>
          <p:nvPr/>
        </p:nvSpPr>
        <p:spPr bwMode="auto">
          <a:xfrm>
            <a:off x="3851920" y="2924944"/>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40229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49</a:t>
            </a:fld>
            <a:endParaRPr lang="es-ES"/>
          </a:p>
        </p:txBody>
      </p:sp>
      <p:sp>
        <p:nvSpPr>
          <p:cNvPr id="3" name="2 CuadroTexto"/>
          <p:cNvSpPr txBox="1"/>
          <p:nvPr/>
        </p:nvSpPr>
        <p:spPr>
          <a:xfrm>
            <a:off x="173863" y="188640"/>
            <a:ext cx="8640960" cy="3416320"/>
          </a:xfrm>
          <a:prstGeom prst="rect">
            <a:avLst/>
          </a:prstGeom>
          <a:solidFill>
            <a:schemeClr val="tx2">
              <a:lumMod val="40000"/>
              <a:lumOff val="60000"/>
            </a:schemeClr>
          </a:solidFill>
          <a:ln w="76200">
            <a:solidFill>
              <a:schemeClr val="tx1"/>
            </a:solidFill>
          </a:ln>
        </p:spPr>
        <p:txBody>
          <a:bodyPr wrap="square" rtlCol="0">
            <a:spAutoFit/>
          </a:bodyPr>
          <a:lstStyle/>
          <a:p>
            <a:r>
              <a:rPr lang="es-CL" sz="2400" b="1" dirty="0" smtClean="0">
                <a:solidFill>
                  <a:srgbClr val="660033"/>
                </a:solidFill>
                <a:latin typeface="Lucida Sans Unicode" panose="020B0602030504020204" pitchFamily="34" charset="0"/>
                <a:cs typeface="Lucida Sans Unicode" panose="020B0602030504020204" pitchFamily="34" charset="0"/>
              </a:rPr>
              <a:t>PRINCIPIO DE RESPETO:</a:t>
            </a:r>
          </a:p>
          <a:p>
            <a:endParaRPr lang="es-CL" sz="2400" b="1" dirty="0">
              <a:solidFill>
                <a:srgbClr val="660033"/>
              </a:solidFill>
              <a:latin typeface="Lucida Sans Unicode" panose="020B0602030504020204" pitchFamily="34" charset="0"/>
              <a:cs typeface="Lucida Sans Unicode" panose="020B0602030504020204" pitchFamily="34" charset="0"/>
            </a:endParaRPr>
          </a:p>
          <a:p>
            <a:r>
              <a:rPr lang="es-CL" sz="2400" b="1" dirty="0" smtClean="0">
                <a:solidFill>
                  <a:srgbClr val="660033"/>
                </a:solidFill>
                <a:latin typeface="Lucida Sans Unicode" panose="020B0602030504020204" pitchFamily="34" charset="0"/>
                <a:cs typeface="Lucida Sans Unicode" panose="020B0602030504020204" pitchFamily="34" charset="0"/>
              </a:rPr>
              <a:t>TODO FUNCIONARIO CUALQUIER SEA SU GRADO, ESCALAFÓN O AUTORIDAD, </a:t>
            </a:r>
          </a:p>
          <a:p>
            <a:r>
              <a:rPr lang="es-CL" sz="2400" b="1" dirty="0" smtClean="0">
                <a:solidFill>
                  <a:srgbClr val="660033"/>
                </a:solidFill>
                <a:latin typeface="Lucida Sans Unicode" panose="020B0602030504020204" pitchFamily="34" charset="0"/>
                <a:cs typeface="Lucida Sans Unicode" panose="020B0602030504020204" pitchFamily="34" charset="0"/>
              </a:rPr>
              <a:t>DEBE PROPENDER  SIEMPRE, HA MANTENER UN TRATO RESPETUOSO Y PRUDENTE</a:t>
            </a:r>
          </a:p>
          <a:p>
            <a:r>
              <a:rPr lang="es-CL" sz="2400" b="1" dirty="0" smtClean="0">
                <a:solidFill>
                  <a:srgbClr val="660033"/>
                </a:solidFill>
                <a:latin typeface="Lucida Sans Unicode" panose="020B0602030504020204" pitchFamily="34" charset="0"/>
                <a:cs typeface="Lucida Sans Unicode" panose="020B0602030504020204" pitchFamily="34" charset="0"/>
              </a:rPr>
              <a:t>TANTO HACIA SUS SUPERIORES JERÁRQUICOS</a:t>
            </a:r>
          </a:p>
          <a:p>
            <a:r>
              <a:rPr lang="es-CL" sz="2400" b="1" dirty="0" smtClean="0">
                <a:solidFill>
                  <a:srgbClr val="660033"/>
                </a:solidFill>
                <a:latin typeface="Lucida Sans Unicode" panose="020B0602030504020204" pitchFamily="34" charset="0"/>
                <a:cs typeface="Lucida Sans Unicode" panose="020B0602030504020204" pitchFamily="34" charset="0"/>
              </a:rPr>
              <a:t>COMO IGUALMENTE HACIA SUS PARES,</a:t>
            </a:r>
          </a:p>
          <a:p>
            <a:r>
              <a:rPr lang="es-CL" sz="2400" b="1" dirty="0" smtClean="0">
                <a:solidFill>
                  <a:srgbClr val="660033"/>
                </a:solidFill>
                <a:latin typeface="Lucida Sans Unicode" panose="020B0602030504020204" pitchFamily="34" charset="0"/>
                <a:cs typeface="Lucida Sans Unicode" panose="020B0602030504020204" pitchFamily="34" charset="0"/>
              </a:rPr>
              <a:t>SUBORDINADOS  Y  USUARIOS DE LA INSTITUCIÓN.</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789041"/>
            <a:ext cx="3810000" cy="2880320"/>
          </a:xfrm>
          <a:prstGeom prst="rect">
            <a:avLst/>
          </a:prstGeom>
        </p:spPr>
      </p:pic>
    </p:spTree>
    <p:extLst>
      <p:ext uri="{BB962C8B-B14F-4D97-AF65-F5344CB8AC3E}">
        <p14:creationId xmlns:p14="http://schemas.microsoft.com/office/powerpoint/2010/main" val="92771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Resultado de imagen para mal clima laboral"/>
          <p:cNvPicPr>
            <a:picLocks noChangeAspect="1" noChangeArrowheads="1"/>
          </p:cNvPicPr>
          <p:nvPr/>
        </p:nvPicPr>
        <p:blipFill>
          <a:blip r:embed="rId2" cstate="print"/>
          <a:srcRect/>
          <a:stretch>
            <a:fillRect/>
          </a:stretch>
        </p:blipFill>
        <p:spPr bwMode="auto">
          <a:xfrm>
            <a:off x="5868144" y="1700808"/>
            <a:ext cx="3275856" cy="3816424"/>
          </a:xfrm>
          <a:prstGeom prst="rect">
            <a:avLst/>
          </a:prstGeom>
          <a:noFill/>
        </p:spPr>
      </p:pic>
      <p:sp>
        <p:nvSpPr>
          <p:cNvPr id="2" name="1 CuadroTexto"/>
          <p:cNvSpPr txBox="1"/>
          <p:nvPr/>
        </p:nvSpPr>
        <p:spPr>
          <a:xfrm>
            <a:off x="251520" y="692696"/>
            <a:ext cx="8424936" cy="5632311"/>
          </a:xfrm>
          <a:prstGeom prst="rect">
            <a:avLst/>
          </a:prstGeom>
          <a:noFill/>
        </p:spPr>
        <p:txBody>
          <a:bodyPr wrap="square" rtlCol="0">
            <a:spAutoFit/>
          </a:bodyPr>
          <a:lstStyle/>
          <a:p>
            <a:r>
              <a:rPr lang="es-ES" sz="3600" b="1" dirty="0" smtClean="0"/>
              <a:t>ELEMENTOS O CONDICIONES  NEGATIVAS.</a:t>
            </a:r>
          </a:p>
          <a:p>
            <a:endParaRPr lang="es-ES" sz="3600" b="1" dirty="0" smtClean="0"/>
          </a:p>
          <a:p>
            <a:r>
              <a:rPr lang="es-ES" sz="3600" b="1" dirty="0" smtClean="0"/>
              <a:t>Sentimientos de frustración</a:t>
            </a:r>
          </a:p>
          <a:p>
            <a:r>
              <a:rPr lang="es-ES" sz="3600" b="1" dirty="0" smtClean="0"/>
              <a:t>Apatía o desinterés</a:t>
            </a:r>
          </a:p>
          <a:p>
            <a:r>
              <a:rPr lang="es-ES" sz="3600" b="1" dirty="0" smtClean="0"/>
              <a:t>Episodios de agresividad y disconformidad</a:t>
            </a:r>
          </a:p>
          <a:p>
            <a:endParaRPr lang="es-ES" sz="3600" b="1" dirty="0" smtClean="0"/>
          </a:p>
          <a:p>
            <a:r>
              <a:rPr lang="es-ES" sz="3600" b="1" dirty="0" smtClean="0">
                <a:latin typeface="MS Reference Sans Serif" pitchFamily="34" charset="0"/>
              </a:rPr>
              <a:t>CONSECUENCIAS:</a:t>
            </a:r>
          </a:p>
          <a:p>
            <a:r>
              <a:rPr lang="es-ES" sz="3600" b="1" dirty="0" smtClean="0">
                <a:latin typeface="MS Reference Sans Serif" pitchFamily="34" charset="0"/>
              </a:rPr>
              <a:t>MAL CLIMA  ORGANIZACIONAL</a:t>
            </a: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5</a:t>
            </a:fld>
            <a:endParaRPr lang="es-ES"/>
          </a:p>
        </p:txBody>
      </p:sp>
      <p:sp>
        <p:nvSpPr>
          <p:cNvPr id="38914" name="AutoShape 2" descr="Resultado de imagen para mal clima laboral"/>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50</a:t>
            </a:fld>
            <a:endParaRPr lang="es-ES"/>
          </a:p>
        </p:txBody>
      </p:sp>
      <p:sp>
        <p:nvSpPr>
          <p:cNvPr id="3" name="2 CuadroTexto"/>
          <p:cNvSpPr txBox="1"/>
          <p:nvPr/>
        </p:nvSpPr>
        <p:spPr>
          <a:xfrm>
            <a:off x="323528" y="260648"/>
            <a:ext cx="8640960" cy="1815882"/>
          </a:xfrm>
          <a:prstGeom prst="rect">
            <a:avLst/>
          </a:prstGeom>
          <a:solidFill>
            <a:schemeClr val="tx2">
              <a:lumMod val="60000"/>
              <a:lumOff val="40000"/>
            </a:schemeClr>
          </a:solidFill>
          <a:ln w="76200">
            <a:solidFill>
              <a:schemeClr val="tx1"/>
            </a:solidFill>
          </a:ln>
        </p:spPr>
        <p:txBody>
          <a:bodyPr wrap="square" rtlCol="0">
            <a:spAutoFit/>
          </a:bodyPr>
          <a:lstStyle/>
          <a:p>
            <a:r>
              <a:rPr lang="es-CL" sz="2800" b="1" dirty="0" smtClean="0">
                <a:solidFill>
                  <a:srgbClr val="660033"/>
                </a:solidFill>
                <a:latin typeface="Lucida Sans Unicode" panose="020B0602030504020204" pitchFamily="34" charset="0"/>
                <a:cs typeface="Lucida Sans Unicode" panose="020B0602030504020204" pitchFamily="34" charset="0"/>
              </a:rPr>
              <a:t>EL TRATO RESPETUOSO ENTRE FUNCIONARIOS DE DIFERENTES CATEGORÍAS,</a:t>
            </a:r>
          </a:p>
          <a:p>
            <a:r>
              <a:rPr lang="es-CL" sz="2800" b="1" dirty="0" smtClean="0">
                <a:solidFill>
                  <a:srgbClr val="660033"/>
                </a:solidFill>
                <a:latin typeface="Lucida Sans Unicode" panose="020B0602030504020204" pitchFamily="34" charset="0"/>
                <a:cs typeface="Lucida Sans Unicode" panose="020B0602030504020204" pitchFamily="34" charset="0"/>
              </a:rPr>
              <a:t>SERÁ UNA LABOR Y RESPONSABILIDAD</a:t>
            </a:r>
          </a:p>
          <a:p>
            <a:r>
              <a:rPr lang="es-CL" sz="2800" b="1" dirty="0" smtClean="0">
                <a:solidFill>
                  <a:srgbClr val="660033"/>
                </a:solidFill>
                <a:latin typeface="Lucida Sans Unicode" panose="020B0602030504020204" pitchFamily="34" charset="0"/>
                <a:cs typeface="Lucida Sans Unicode" panose="020B0602030504020204" pitchFamily="34" charset="0"/>
              </a:rPr>
              <a:t>DE TODO EL TRIBUNAL</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492896"/>
            <a:ext cx="6825952" cy="4104456"/>
          </a:xfrm>
          <a:prstGeom prst="rect">
            <a:avLst/>
          </a:prstGeom>
        </p:spPr>
      </p:pic>
    </p:spTree>
    <p:extLst>
      <p:ext uri="{BB962C8B-B14F-4D97-AF65-F5344CB8AC3E}">
        <p14:creationId xmlns:p14="http://schemas.microsoft.com/office/powerpoint/2010/main" val="1674120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51</a:t>
            </a:fld>
            <a:endParaRPr lang="es-ES"/>
          </a:p>
        </p:txBody>
      </p:sp>
      <p:sp>
        <p:nvSpPr>
          <p:cNvPr id="3" name="2 CuadroTexto"/>
          <p:cNvSpPr txBox="1"/>
          <p:nvPr/>
        </p:nvSpPr>
        <p:spPr>
          <a:xfrm>
            <a:off x="248963" y="332656"/>
            <a:ext cx="8496944" cy="5693866"/>
          </a:xfrm>
          <a:prstGeom prst="rect">
            <a:avLst/>
          </a:prstGeom>
          <a:solidFill>
            <a:schemeClr val="tx2"/>
          </a:solidFill>
          <a:ln w="76200">
            <a:solidFill>
              <a:schemeClr val="tx1"/>
            </a:solidFill>
          </a:ln>
        </p:spPr>
        <p:txBody>
          <a:bodyPr wrap="square" rtlCol="0">
            <a:spAutoFit/>
          </a:bodyPr>
          <a:lstStyle/>
          <a:p>
            <a:r>
              <a:rPr lang="es-CL" sz="2800" b="1" dirty="0" smtClean="0">
                <a:solidFill>
                  <a:schemeClr val="bg2"/>
                </a:solidFill>
                <a:latin typeface="Lucida Sans Unicode" panose="020B0602030504020204" pitchFamily="34" charset="0"/>
                <a:cs typeface="Lucida Sans Unicode" panose="020B0602030504020204" pitchFamily="34" charset="0"/>
              </a:rPr>
              <a:t>PRINCIPIO DE PROBIDAD.</a:t>
            </a:r>
          </a:p>
          <a:p>
            <a:r>
              <a:rPr lang="es-CL" sz="2800" b="1" dirty="0" smtClean="0">
                <a:solidFill>
                  <a:schemeClr val="bg2"/>
                </a:solidFill>
                <a:latin typeface="Lucida Sans Unicode" panose="020B0602030504020204" pitchFamily="34" charset="0"/>
                <a:cs typeface="Lucida Sans Unicode" panose="020B0602030504020204" pitchFamily="34" charset="0"/>
              </a:rPr>
              <a:t>Probidad en su significado de honradez.</a:t>
            </a:r>
          </a:p>
          <a:p>
            <a:endParaRPr lang="es-CL" sz="2800" b="1" dirty="0" smtClean="0">
              <a:solidFill>
                <a:schemeClr val="bg2"/>
              </a:solidFill>
              <a:latin typeface="Lucida Sans Unicode" panose="020B0602030504020204" pitchFamily="34" charset="0"/>
              <a:cs typeface="Lucida Sans Unicode" panose="020B0602030504020204" pitchFamily="34" charset="0"/>
            </a:endParaRPr>
          </a:p>
          <a:p>
            <a:r>
              <a:rPr lang="es-CL" sz="2800" b="1" dirty="0" smtClean="0">
                <a:solidFill>
                  <a:schemeClr val="bg2"/>
                </a:solidFill>
                <a:latin typeface="Lucida Sans Unicode" panose="020B0602030504020204" pitchFamily="34" charset="0"/>
                <a:cs typeface="Lucida Sans Unicode" panose="020B0602030504020204" pitchFamily="34" charset="0"/>
              </a:rPr>
              <a:t>TODO </a:t>
            </a:r>
            <a:r>
              <a:rPr lang="es-CL" sz="2800" b="1" dirty="0" smtClean="0">
                <a:solidFill>
                  <a:schemeClr val="bg2"/>
                </a:solidFill>
                <a:latin typeface="Lucida Sans Unicode" panose="020B0602030504020204" pitchFamily="34" charset="0"/>
                <a:cs typeface="Lucida Sans Unicode" panose="020B0602030504020204" pitchFamily="34" charset="0"/>
              </a:rPr>
              <a:t>TRABAJADOR, </a:t>
            </a:r>
            <a:endParaRPr lang="es-CL" sz="2800" b="1" dirty="0" smtClean="0">
              <a:solidFill>
                <a:schemeClr val="bg2"/>
              </a:solidFill>
              <a:latin typeface="Lucida Sans Unicode" panose="020B0602030504020204" pitchFamily="34" charset="0"/>
              <a:cs typeface="Lucida Sans Unicode" panose="020B0602030504020204" pitchFamily="34" charset="0"/>
            </a:endParaRPr>
          </a:p>
          <a:p>
            <a:r>
              <a:rPr lang="es-CL" sz="2800" b="1" u="sng" dirty="0" smtClean="0">
                <a:solidFill>
                  <a:schemeClr val="bg2"/>
                </a:solidFill>
                <a:latin typeface="Lucida Sans Unicode" panose="020B0602030504020204" pitchFamily="34" charset="0"/>
                <a:cs typeface="Lucida Sans Unicode" panose="020B0602030504020204" pitchFamily="34" charset="0"/>
              </a:rPr>
              <a:t>Deberá observar siempre</a:t>
            </a:r>
          </a:p>
          <a:p>
            <a:endParaRPr lang="es-CL" sz="2800" b="1" u="sng" dirty="0" smtClean="0">
              <a:solidFill>
                <a:schemeClr val="bg2"/>
              </a:solidFill>
              <a:latin typeface="Lucida Sans Unicode" panose="020B0602030504020204" pitchFamily="34" charset="0"/>
              <a:cs typeface="Lucida Sans Unicode" panose="020B0602030504020204" pitchFamily="34" charset="0"/>
            </a:endParaRPr>
          </a:p>
          <a:p>
            <a:r>
              <a:rPr lang="es-CL" sz="2800" b="1" dirty="0" smtClean="0">
                <a:solidFill>
                  <a:schemeClr val="bg2"/>
                </a:solidFill>
                <a:latin typeface="Lucida Sans Unicode" panose="020B0602030504020204" pitchFamily="34" charset="0"/>
                <a:cs typeface="Lucida Sans Unicode" panose="020B0602030504020204" pitchFamily="34" charset="0"/>
              </a:rPr>
              <a:t>Un comportamiento recto y honesto</a:t>
            </a:r>
          </a:p>
          <a:p>
            <a:endParaRPr lang="es-CL" sz="2800" b="1" dirty="0" smtClean="0">
              <a:solidFill>
                <a:schemeClr val="bg2"/>
              </a:solidFill>
              <a:latin typeface="Lucida Sans Unicode" panose="020B0602030504020204" pitchFamily="34" charset="0"/>
              <a:cs typeface="Lucida Sans Unicode" panose="020B0602030504020204" pitchFamily="34" charset="0"/>
            </a:endParaRPr>
          </a:p>
          <a:p>
            <a:r>
              <a:rPr lang="es-CL" sz="2800" b="1" dirty="0" smtClean="0">
                <a:solidFill>
                  <a:srgbClr val="FFFF00"/>
                </a:solidFill>
                <a:latin typeface="Lucida Sans Unicode" panose="020B0602030504020204" pitchFamily="34" charset="0"/>
                <a:cs typeface="Lucida Sans Unicode" panose="020B0602030504020204" pitchFamily="34" charset="0"/>
              </a:rPr>
              <a:t>En relación:</a:t>
            </a:r>
          </a:p>
          <a:p>
            <a:endParaRPr lang="es-CL" sz="2800" b="1" dirty="0" smtClean="0">
              <a:solidFill>
                <a:srgbClr val="FFFF00"/>
              </a:solidFill>
              <a:latin typeface="Lucida Sans Unicode" panose="020B0602030504020204" pitchFamily="34" charset="0"/>
              <a:cs typeface="Lucida Sans Unicode" panose="020B0602030504020204" pitchFamily="34" charset="0"/>
            </a:endParaRPr>
          </a:p>
          <a:p>
            <a:r>
              <a:rPr lang="es-CL" sz="2800" b="1" dirty="0" smtClean="0">
                <a:solidFill>
                  <a:schemeClr val="bg2"/>
                </a:solidFill>
                <a:latin typeface="Lucida Sans Unicode" panose="020B0602030504020204" pitchFamily="34" charset="0"/>
                <a:cs typeface="Lucida Sans Unicode" panose="020B0602030504020204" pitchFamily="34" charset="0"/>
              </a:rPr>
              <a:t>A los recursos y procesos de la institución</a:t>
            </a:r>
          </a:p>
          <a:p>
            <a:r>
              <a:rPr lang="es-CL" sz="2800" b="1" dirty="0" smtClean="0">
                <a:solidFill>
                  <a:schemeClr val="bg2"/>
                </a:solidFill>
                <a:latin typeface="Lucida Sans Unicode" panose="020B0602030504020204" pitchFamily="34" charset="0"/>
                <a:cs typeface="Lucida Sans Unicode" panose="020B0602030504020204" pitchFamily="34" charset="0"/>
              </a:rPr>
              <a:t>En relación al cumplimiento de las normativas</a:t>
            </a:r>
          </a:p>
          <a:p>
            <a:r>
              <a:rPr lang="es-CL" sz="2800" b="1" dirty="0" smtClean="0">
                <a:solidFill>
                  <a:schemeClr val="bg2"/>
                </a:solidFill>
                <a:latin typeface="Lucida Sans Unicode" panose="020B0602030504020204" pitchFamily="34" charset="0"/>
                <a:cs typeface="Lucida Sans Unicode" panose="020B0602030504020204" pitchFamily="34" charset="0"/>
              </a:rPr>
              <a:t>En cuanto a las relaciones inter-personales</a:t>
            </a:r>
            <a:r>
              <a:rPr lang="es-CL" sz="2800" b="1" dirty="0" smtClean="0">
                <a:solidFill>
                  <a:srgbClr val="FFFF00"/>
                </a:solidFill>
                <a:latin typeface="Lucida Sans Unicode" panose="020B0602030504020204" pitchFamily="34" charset="0"/>
                <a:cs typeface="Lucida Sans Unicode" panose="020B0602030504020204" pitchFamily="34" charset="0"/>
              </a:rPr>
              <a:t>.</a:t>
            </a:r>
            <a:endParaRPr lang="es-CL" sz="2800" b="1" dirty="0">
              <a:solidFill>
                <a:srgbClr val="FFFF00"/>
              </a:solidFill>
              <a:latin typeface="Lucida Sans Unicode" panose="020B0602030504020204" pitchFamily="34" charset="0"/>
              <a:cs typeface="Lucida Sans Unicode" panose="020B0602030504020204" pitchFamily="34" charset="0"/>
            </a:endParaRPr>
          </a:p>
        </p:txBody>
      </p:sp>
      <p:sp>
        <p:nvSpPr>
          <p:cNvPr id="4" name="3 Flecha abajo"/>
          <p:cNvSpPr/>
          <p:nvPr/>
        </p:nvSpPr>
        <p:spPr bwMode="auto">
          <a:xfrm>
            <a:off x="6036322" y="3501008"/>
            <a:ext cx="242316" cy="86409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70117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52</a:t>
            </a:fld>
            <a:endParaRPr lang="es-ES"/>
          </a:p>
        </p:txBody>
      </p:sp>
      <p:sp>
        <p:nvSpPr>
          <p:cNvPr id="3" name="2 CuadroTexto"/>
          <p:cNvSpPr txBox="1"/>
          <p:nvPr/>
        </p:nvSpPr>
        <p:spPr>
          <a:xfrm>
            <a:off x="339940" y="116632"/>
            <a:ext cx="8568952" cy="1938992"/>
          </a:xfrm>
          <a:prstGeom prst="rect">
            <a:avLst/>
          </a:prstGeom>
          <a:solidFill>
            <a:srgbClr val="FFFF00"/>
          </a:solidFill>
          <a:ln w="76200">
            <a:solidFill>
              <a:schemeClr val="tx1"/>
            </a:solidFill>
          </a:ln>
        </p:spPr>
        <p:txBody>
          <a:bodyPr wrap="square" rtlCol="0">
            <a:spAutoFit/>
          </a:bodyPr>
          <a:lstStyle/>
          <a:p>
            <a:r>
              <a:rPr lang="es-CL" sz="2400" b="1" dirty="0" smtClean="0">
                <a:solidFill>
                  <a:schemeClr val="accent3">
                    <a:lumMod val="25000"/>
                  </a:schemeClr>
                </a:solidFill>
              </a:rPr>
              <a:t>ÉTICA Y PROBIDAD.   </a:t>
            </a:r>
            <a:r>
              <a:rPr lang="es-CL" sz="2400" b="1" dirty="0" smtClean="0">
                <a:solidFill>
                  <a:schemeClr val="accent3">
                    <a:lumMod val="25000"/>
                  </a:schemeClr>
                </a:solidFill>
                <a:sym typeface="Wingdings" panose="05000000000000000000" pitchFamily="2" charset="2"/>
              </a:rPr>
              <a:t>  </a:t>
            </a:r>
            <a:r>
              <a:rPr lang="es-CL" sz="2400" b="1" dirty="0" smtClean="0">
                <a:solidFill>
                  <a:schemeClr val="accent3">
                    <a:lumMod val="25000"/>
                  </a:schemeClr>
                </a:solidFill>
              </a:rPr>
              <a:t>Conductas deseadas que conforman un comportamiento Recto y Honesto, en relación a los recursos y procesos de la institución, al cumplimiento de las normativas y en relación al establecimiento de relaciones personales.</a:t>
            </a:r>
            <a:endParaRPr lang="es-CL" sz="2400" b="1" dirty="0">
              <a:solidFill>
                <a:schemeClr val="accent3">
                  <a:lumMod val="25000"/>
                </a:schemeClr>
              </a:solidFill>
            </a:endParaRPr>
          </a:p>
        </p:txBody>
      </p:sp>
      <p:sp>
        <p:nvSpPr>
          <p:cNvPr id="4" name="3 CuadroTexto"/>
          <p:cNvSpPr txBox="1"/>
          <p:nvPr/>
        </p:nvSpPr>
        <p:spPr>
          <a:xfrm>
            <a:off x="160009" y="3861048"/>
            <a:ext cx="8712968" cy="2862322"/>
          </a:xfrm>
          <a:prstGeom prst="rect">
            <a:avLst/>
          </a:prstGeom>
          <a:solidFill>
            <a:srgbClr val="FBC1EF"/>
          </a:solidFill>
          <a:ln w="76200">
            <a:solidFill>
              <a:schemeClr val="tx1"/>
            </a:solidFill>
          </a:ln>
        </p:spPr>
        <p:txBody>
          <a:bodyPr wrap="square" rtlCol="0">
            <a:spAutoFit/>
          </a:bodyPr>
          <a:lstStyle/>
          <a:p>
            <a:r>
              <a:rPr lang="es-CL" b="1" dirty="0" smtClean="0">
                <a:solidFill>
                  <a:schemeClr val="accent3">
                    <a:lumMod val="25000"/>
                  </a:schemeClr>
                </a:solidFill>
              </a:rPr>
              <a:t>POR EJEMPLO:</a:t>
            </a:r>
          </a:p>
          <a:p>
            <a:endParaRPr lang="es-CL" b="1" dirty="0">
              <a:solidFill>
                <a:schemeClr val="accent3">
                  <a:lumMod val="25000"/>
                </a:schemeClr>
              </a:solidFill>
            </a:endParaRPr>
          </a:p>
          <a:p>
            <a:r>
              <a:rPr lang="es-CL" b="1" dirty="0" smtClean="0">
                <a:solidFill>
                  <a:schemeClr val="accent3">
                    <a:lumMod val="25000"/>
                  </a:schemeClr>
                </a:solidFill>
              </a:rPr>
              <a:t>1.- COMUNICAR A TRAVÉS DE LOS MEDIOS RESPECTIVOS SOLO SITUACIONES COMPROBADAS Y COMPROBABLES, QUE PUEDAN GENERAR UN PERJUICIO AL CLIMA LABORAL.</a:t>
            </a:r>
          </a:p>
          <a:p>
            <a:endParaRPr lang="es-CL" b="1" dirty="0">
              <a:solidFill>
                <a:schemeClr val="accent3">
                  <a:lumMod val="25000"/>
                </a:schemeClr>
              </a:solidFill>
            </a:endParaRPr>
          </a:p>
          <a:p>
            <a:r>
              <a:rPr lang="es-CL" b="1" dirty="0" smtClean="0">
                <a:solidFill>
                  <a:schemeClr val="accent3">
                    <a:lumMod val="25000"/>
                  </a:schemeClr>
                </a:solidFill>
              </a:rPr>
              <a:t>2.- NO COMENTAR O ESPARCIR RUMORES PERJUDICIALES PARA LA ORGANIZACIÓN, EN ESPECIAL CUANDO NO SE CONOZCA SU ORIGEN.</a:t>
            </a:r>
          </a:p>
          <a:p>
            <a:endParaRPr lang="es-CL" b="1" dirty="0">
              <a:solidFill>
                <a:schemeClr val="accent3">
                  <a:lumMod val="25000"/>
                </a:schemeClr>
              </a:solidFill>
            </a:endParaRPr>
          </a:p>
          <a:p>
            <a:r>
              <a:rPr lang="es-CL" b="1" dirty="0" smtClean="0">
                <a:solidFill>
                  <a:schemeClr val="accent3">
                    <a:lumMod val="25000"/>
                  </a:schemeClr>
                </a:solidFill>
              </a:rPr>
              <a:t>3.- HACER USO ADECUADO DE LOS RECURSOS DE LA INSTITUCIÓN.</a:t>
            </a:r>
            <a:endParaRPr lang="es-CL" b="1" dirty="0">
              <a:solidFill>
                <a:schemeClr val="accent3">
                  <a:lumMod val="2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055623"/>
            <a:ext cx="2680797" cy="1733417"/>
          </a:xfrm>
          <a:prstGeom prst="rect">
            <a:avLst/>
          </a:prstGeom>
        </p:spPr>
      </p:pic>
    </p:spTree>
    <p:extLst>
      <p:ext uri="{BB962C8B-B14F-4D97-AF65-F5344CB8AC3E}">
        <p14:creationId xmlns:p14="http://schemas.microsoft.com/office/powerpoint/2010/main" val="1188060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53</a:t>
            </a:fld>
            <a:endParaRPr lang="es-ES"/>
          </a:p>
        </p:txBody>
      </p:sp>
      <p:sp>
        <p:nvSpPr>
          <p:cNvPr id="3" name="2 CuadroTexto"/>
          <p:cNvSpPr txBox="1"/>
          <p:nvPr/>
        </p:nvSpPr>
        <p:spPr>
          <a:xfrm>
            <a:off x="464452" y="260648"/>
            <a:ext cx="8496944" cy="5693866"/>
          </a:xfrm>
          <a:prstGeom prst="rect">
            <a:avLst/>
          </a:prstGeom>
          <a:noFill/>
        </p:spPr>
        <p:txBody>
          <a:bodyPr wrap="square" rtlCol="0">
            <a:spAutoFit/>
          </a:bodyPr>
          <a:lstStyle/>
          <a:p>
            <a:r>
              <a:rPr lang="es-CL" sz="2800" b="1" dirty="0" smtClean="0"/>
              <a:t>PRINCIPIO DE TRANSPARENCIA.</a:t>
            </a:r>
          </a:p>
          <a:p>
            <a:endParaRPr lang="es-CL" sz="2800" b="1" dirty="0"/>
          </a:p>
          <a:p>
            <a:r>
              <a:rPr lang="es-CL" sz="2800" b="1" dirty="0" smtClean="0"/>
              <a:t>TODA SITUACIÓN QUE AFECTE EL CLIMA LABORAL DEBE SER TRANSPARENTADO.</a:t>
            </a:r>
          </a:p>
          <a:p>
            <a:endParaRPr lang="es-CL" sz="2800" b="1" dirty="0"/>
          </a:p>
          <a:p>
            <a:r>
              <a:rPr lang="es-CL" sz="2800" b="1" dirty="0" smtClean="0"/>
              <a:t>De transparente = claro = prístino, sin ocultamientos </a:t>
            </a:r>
            <a:r>
              <a:rPr lang="es-CL" sz="2800" b="1" dirty="0" err="1" smtClean="0"/>
              <a:t>noi</a:t>
            </a:r>
            <a:r>
              <a:rPr lang="es-CL" sz="2800" b="1" dirty="0" smtClean="0"/>
              <a:t> dobleces.</a:t>
            </a:r>
          </a:p>
          <a:p>
            <a:endParaRPr lang="es-CL" sz="2800" b="1" dirty="0"/>
          </a:p>
          <a:p>
            <a:r>
              <a:rPr lang="es-CL" sz="2800" b="1" dirty="0" smtClean="0"/>
              <a:t>Lo anterior se hará a través de medios formales  que se determinen y que no afecten el uso correcto de dicha información..</a:t>
            </a:r>
          </a:p>
          <a:p>
            <a:r>
              <a:rPr lang="es-CL" sz="2800" b="1" dirty="0" smtClean="0"/>
              <a:t>La idea es que dichas situaciones  NO afecten el clima laboral</a:t>
            </a:r>
            <a:endParaRPr lang="es-CL" sz="2800" b="1" dirty="0"/>
          </a:p>
        </p:txBody>
      </p:sp>
    </p:spTree>
    <p:extLst>
      <p:ext uri="{BB962C8B-B14F-4D97-AF65-F5344CB8AC3E}">
        <p14:creationId xmlns:p14="http://schemas.microsoft.com/office/powerpoint/2010/main" val="2560096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54</a:t>
            </a:fld>
            <a:endParaRPr lang="es-ES"/>
          </a:p>
        </p:txBody>
      </p:sp>
      <p:sp>
        <p:nvSpPr>
          <p:cNvPr id="3" name="2 CuadroTexto"/>
          <p:cNvSpPr txBox="1"/>
          <p:nvPr/>
        </p:nvSpPr>
        <p:spPr>
          <a:xfrm>
            <a:off x="683568" y="692696"/>
            <a:ext cx="8136904" cy="2246769"/>
          </a:xfrm>
          <a:prstGeom prst="rect">
            <a:avLst/>
          </a:prstGeom>
          <a:solidFill>
            <a:schemeClr val="bg2"/>
          </a:solidFill>
          <a:ln w="76200">
            <a:solidFill>
              <a:srgbClr val="FFFF00"/>
            </a:solidFill>
          </a:ln>
        </p:spPr>
        <p:txBody>
          <a:bodyPr wrap="square" rtlCol="0">
            <a:spAutoFit/>
          </a:bodyPr>
          <a:lstStyle/>
          <a:p>
            <a:r>
              <a:rPr lang="es-CL" sz="2800" b="1" u="sng" dirty="0" smtClean="0">
                <a:solidFill>
                  <a:srgbClr val="FFFF00"/>
                </a:solidFill>
              </a:rPr>
              <a:t>PRINCIPIO DEL NO ACOSO.</a:t>
            </a:r>
          </a:p>
          <a:p>
            <a:endParaRPr lang="es-CL" sz="2800" b="1" dirty="0"/>
          </a:p>
          <a:p>
            <a:r>
              <a:rPr lang="es-CL" sz="2800" b="1" dirty="0" smtClean="0"/>
              <a:t>NO SERÁ TOLERADA NINGUNA CLASE DE ACOSO HACIA UN MIEMBRO DE ESTA INSTITUCIÓN, SEA IMPLÍCITA O EXPLÍCITA.</a:t>
            </a:r>
            <a:endParaRPr lang="es-CL" sz="2800" b="1" dirty="0"/>
          </a:p>
        </p:txBody>
      </p:sp>
      <p:sp>
        <p:nvSpPr>
          <p:cNvPr id="4" name="3 CuadroTexto"/>
          <p:cNvSpPr txBox="1"/>
          <p:nvPr/>
        </p:nvSpPr>
        <p:spPr>
          <a:xfrm>
            <a:off x="683568" y="3933056"/>
            <a:ext cx="8136904" cy="1815882"/>
          </a:xfrm>
          <a:prstGeom prst="rect">
            <a:avLst/>
          </a:prstGeom>
          <a:solidFill>
            <a:srgbClr val="FF99FF"/>
          </a:solidFill>
          <a:ln w="76200">
            <a:solidFill>
              <a:schemeClr val="tx1"/>
            </a:solidFill>
          </a:ln>
        </p:spPr>
        <p:txBody>
          <a:bodyPr wrap="square" rtlCol="0">
            <a:spAutoFit/>
          </a:bodyPr>
          <a:lstStyle/>
          <a:p>
            <a:r>
              <a:rPr lang="es-CL" sz="2800" b="1" dirty="0" smtClean="0">
                <a:solidFill>
                  <a:schemeClr val="bg2"/>
                </a:solidFill>
              </a:rPr>
              <a:t>TODO INTEGRANTE DEL PODER JUDICIAL DEBERÁ VELAR </a:t>
            </a:r>
            <a:r>
              <a:rPr lang="es-CL" sz="2800" b="1" dirty="0" smtClean="0">
                <a:solidFill>
                  <a:schemeClr val="bg2"/>
                </a:solidFill>
                <a:sym typeface="Wingdings" panose="05000000000000000000" pitchFamily="2" charset="2"/>
              </a:rPr>
              <a:t> SIEMPRE  POR LA EXISTENCIA DE UN ADECUADO CLIMA LABORAL.</a:t>
            </a:r>
            <a:endParaRPr lang="es-CL" sz="2800" b="1" dirty="0">
              <a:solidFill>
                <a:schemeClr val="bg2"/>
              </a:solidFill>
            </a:endParaRPr>
          </a:p>
        </p:txBody>
      </p:sp>
    </p:spTree>
    <p:extLst>
      <p:ext uri="{BB962C8B-B14F-4D97-AF65-F5344CB8AC3E}">
        <p14:creationId xmlns:p14="http://schemas.microsoft.com/office/powerpoint/2010/main" val="2326165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55</a:t>
            </a:fld>
            <a:endParaRPr lang="es-ES"/>
          </a:p>
        </p:txBody>
      </p:sp>
      <p:sp>
        <p:nvSpPr>
          <p:cNvPr id="3" name="2 CuadroTexto"/>
          <p:cNvSpPr txBox="1"/>
          <p:nvPr/>
        </p:nvSpPr>
        <p:spPr>
          <a:xfrm>
            <a:off x="251520" y="188640"/>
            <a:ext cx="8640960" cy="6370975"/>
          </a:xfrm>
          <a:prstGeom prst="rect">
            <a:avLst/>
          </a:prstGeom>
          <a:solidFill>
            <a:schemeClr val="tx2">
              <a:lumMod val="20000"/>
              <a:lumOff val="80000"/>
            </a:schemeClr>
          </a:solidFill>
          <a:ln w="76200">
            <a:solidFill>
              <a:srgbClr val="660033"/>
            </a:solidFill>
          </a:ln>
        </p:spPr>
        <p:txBody>
          <a:bodyPr wrap="square" rtlCol="0">
            <a:spAutoFit/>
          </a:bodyPr>
          <a:lstStyle/>
          <a:p>
            <a:r>
              <a:rPr lang="es-CL" sz="2400" b="1" dirty="0" smtClean="0">
                <a:solidFill>
                  <a:srgbClr val="660033"/>
                </a:solidFill>
              </a:rPr>
              <a:t>TODO FUNCIONARIO JUDICIAL DEBERÁ VELAR POR UN ADECUADO CLIMA LABORAL, QUE NO AFECTE LA</a:t>
            </a:r>
          </a:p>
          <a:p>
            <a:r>
              <a:rPr lang="es-CL" sz="2400" b="1" dirty="0" smtClean="0">
                <a:solidFill>
                  <a:srgbClr val="660033"/>
                </a:solidFill>
              </a:rPr>
              <a:t>SALUD NI LA PRODUCTIVIDAD,  POR TANTO</a:t>
            </a:r>
          </a:p>
          <a:p>
            <a:endParaRPr lang="es-CL" sz="2400" b="1" dirty="0">
              <a:solidFill>
                <a:srgbClr val="660033"/>
              </a:solidFill>
            </a:endParaRPr>
          </a:p>
          <a:p>
            <a:r>
              <a:rPr lang="es-CL" sz="2400" b="1" dirty="0" smtClean="0">
                <a:solidFill>
                  <a:srgbClr val="660033"/>
                </a:solidFill>
              </a:rPr>
              <a:t>NO SERÁ TOLERADA NINGUNA CLASE DE ACOSO, SEA EXPLÍCITO  O IMPLÍCITO, COMO EN CASO DE </a:t>
            </a:r>
            <a:r>
              <a:rPr lang="es-CL" sz="2400" b="1" u="sng" dirty="0" smtClean="0">
                <a:solidFill>
                  <a:srgbClr val="660033"/>
                </a:solidFill>
              </a:rPr>
              <a:t>ACOSO LABORAL Y SEXUAL</a:t>
            </a:r>
            <a:r>
              <a:rPr lang="es-CL" sz="2400" b="1" dirty="0" smtClean="0">
                <a:solidFill>
                  <a:srgbClr val="660033"/>
                </a:solidFill>
              </a:rPr>
              <a:t>, </a:t>
            </a:r>
          </a:p>
          <a:p>
            <a:endParaRPr lang="es-CL" sz="2400" b="1" dirty="0">
              <a:solidFill>
                <a:srgbClr val="660033"/>
              </a:solidFill>
            </a:endParaRPr>
          </a:p>
          <a:p>
            <a:r>
              <a:rPr lang="es-CL" sz="2400" b="1" dirty="0" smtClean="0">
                <a:solidFill>
                  <a:srgbClr val="660033"/>
                </a:solidFill>
              </a:rPr>
              <a:t>AGRESIONES VERBALES, FÍSICAS, SOBRECARGA DE TRABAJO, CAMBIOS INJUSTIFICADOS DE TRABAJOS, NO ENTREGAR FUNCIONES, AMENAZAS,  CUALQUIER TIPO DE MALTRATO O MAQUINACIÓN EN SU PERJUICIO.</a:t>
            </a:r>
          </a:p>
          <a:p>
            <a:endParaRPr lang="es-CL" sz="2400" b="1" dirty="0">
              <a:solidFill>
                <a:srgbClr val="660033"/>
              </a:solidFill>
            </a:endParaRPr>
          </a:p>
          <a:p>
            <a:r>
              <a:rPr lang="es-CL" sz="2400" b="1" dirty="0" smtClean="0">
                <a:solidFill>
                  <a:srgbClr val="660033"/>
                </a:solidFill>
              </a:rPr>
              <a:t>ASIMISMO, LLAMADAS DE ATENCIÓN INJUSTIFICADAS, MANDATO O PRESIÓN QUE SIGNIFIQUE DENOSTAR O HUMILLAR ANTE PARES O COMUNIDAD</a:t>
            </a:r>
            <a:endParaRPr lang="es-CL" sz="2400" b="1" dirty="0">
              <a:solidFill>
                <a:srgbClr val="660033"/>
              </a:solidFill>
            </a:endParaRPr>
          </a:p>
        </p:txBody>
      </p:sp>
    </p:spTree>
    <p:extLst>
      <p:ext uri="{BB962C8B-B14F-4D97-AF65-F5344CB8AC3E}">
        <p14:creationId xmlns:p14="http://schemas.microsoft.com/office/powerpoint/2010/main" val="915505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56</a:t>
            </a:fld>
            <a:endParaRPr lang="es-ES"/>
          </a:p>
        </p:txBody>
      </p:sp>
      <p:sp>
        <p:nvSpPr>
          <p:cNvPr id="3" name="2 CuadroTexto"/>
          <p:cNvSpPr txBox="1"/>
          <p:nvPr/>
        </p:nvSpPr>
        <p:spPr>
          <a:xfrm>
            <a:off x="143419" y="169462"/>
            <a:ext cx="8928992" cy="4216539"/>
          </a:xfrm>
          <a:prstGeom prst="rect">
            <a:avLst/>
          </a:prstGeom>
          <a:solidFill>
            <a:srgbClr val="FBC1EF"/>
          </a:solidFill>
          <a:ln w="76200">
            <a:solidFill>
              <a:srgbClr val="FF0000"/>
            </a:solidFill>
          </a:ln>
        </p:spPr>
        <p:txBody>
          <a:bodyPr wrap="square" rtlCol="0">
            <a:spAutoFit/>
          </a:bodyPr>
          <a:lstStyle/>
          <a:p>
            <a:r>
              <a:rPr lang="es-CL" sz="2800" b="1" u="sng" dirty="0" smtClean="0">
                <a:solidFill>
                  <a:schemeClr val="bg2"/>
                </a:solidFill>
              </a:rPr>
              <a:t>SOBRE  EL PRINCIPIO DEL NO ACOSO SEXUAL.</a:t>
            </a:r>
          </a:p>
          <a:p>
            <a:endParaRPr lang="es-CL" sz="2400" b="1" dirty="0">
              <a:solidFill>
                <a:schemeClr val="bg2"/>
              </a:solidFill>
            </a:endParaRPr>
          </a:p>
          <a:p>
            <a:r>
              <a:rPr lang="es-CL" sz="2400" b="1" u="sng" dirty="0" smtClean="0">
                <a:solidFill>
                  <a:schemeClr val="bg2"/>
                </a:solidFill>
              </a:rPr>
              <a:t>CONTEXTUALIZACIÓN.</a:t>
            </a:r>
          </a:p>
          <a:p>
            <a:r>
              <a:rPr lang="es-CL" sz="2400" b="1" dirty="0" smtClean="0">
                <a:solidFill>
                  <a:schemeClr val="bg2"/>
                </a:solidFill>
              </a:rPr>
              <a:t>1.- GESTOS O PIROPOS LASCIVOS.-</a:t>
            </a:r>
          </a:p>
          <a:p>
            <a:r>
              <a:rPr lang="es-CL" sz="2400" b="1" dirty="0" smtClean="0">
                <a:solidFill>
                  <a:schemeClr val="bg2"/>
                </a:solidFill>
              </a:rPr>
              <a:t> 2.- LAMADAS TELEFÓNICAS, CORREOS U OTRAS CON INTENCIONES SEXUALES.- </a:t>
            </a:r>
          </a:p>
          <a:p>
            <a:r>
              <a:rPr lang="es-CL" sz="2400" b="1" dirty="0" smtClean="0">
                <a:solidFill>
                  <a:schemeClr val="bg2"/>
                </a:solidFill>
              </a:rPr>
              <a:t>3.- PRESIONES PARA ACEPTAR OBSEQUIOS O INVITACIONES. </a:t>
            </a:r>
          </a:p>
          <a:p>
            <a:r>
              <a:rPr lang="es-CL" sz="2400" b="1" dirty="0" smtClean="0">
                <a:solidFill>
                  <a:schemeClr val="bg2"/>
                </a:solidFill>
              </a:rPr>
              <a:t>4.- MANOSEOS, SUJECIONES, ACORRALAMIENTOS.  </a:t>
            </a:r>
          </a:p>
          <a:p>
            <a:r>
              <a:rPr lang="es-CL" sz="2400" b="1" dirty="0" smtClean="0">
                <a:solidFill>
                  <a:schemeClr val="bg2"/>
                </a:solidFill>
              </a:rPr>
              <a:t>5.- PRESIONES  FÍSICAS O PSÍQUICAS PARA TENER CONTACTO ÍNTIMO.</a:t>
            </a:r>
            <a:endParaRPr lang="es-CL" sz="2400" b="1" dirty="0">
              <a:solidFill>
                <a:schemeClr val="bg2"/>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92" y="4261744"/>
            <a:ext cx="4464496" cy="2420889"/>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788" y="4261744"/>
            <a:ext cx="4454623" cy="2420889"/>
          </a:xfrm>
          <a:prstGeom prst="rect">
            <a:avLst/>
          </a:prstGeom>
        </p:spPr>
      </p:pic>
    </p:spTree>
    <p:extLst>
      <p:ext uri="{BB962C8B-B14F-4D97-AF65-F5344CB8AC3E}">
        <p14:creationId xmlns:p14="http://schemas.microsoft.com/office/powerpoint/2010/main" val="1983926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57</a:t>
            </a:fld>
            <a:endParaRPr lang="es-ES"/>
          </a:p>
        </p:txBody>
      </p:sp>
      <p:sp>
        <p:nvSpPr>
          <p:cNvPr id="3" name="2 CuadroTexto"/>
          <p:cNvSpPr txBox="1"/>
          <p:nvPr/>
        </p:nvSpPr>
        <p:spPr>
          <a:xfrm>
            <a:off x="395536" y="404664"/>
            <a:ext cx="8496944" cy="4524315"/>
          </a:xfrm>
          <a:prstGeom prst="rect">
            <a:avLst/>
          </a:prstGeom>
          <a:solidFill>
            <a:schemeClr val="tx2">
              <a:lumMod val="60000"/>
              <a:lumOff val="40000"/>
            </a:schemeClr>
          </a:solidFill>
        </p:spPr>
        <p:txBody>
          <a:bodyPr wrap="square" rtlCol="0">
            <a:spAutoFit/>
          </a:bodyPr>
          <a:lstStyle/>
          <a:p>
            <a:pPr algn="ctr"/>
            <a:r>
              <a:rPr lang="es-CL" sz="2800" b="1" dirty="0" smtClean="0">
                <a:solidFill>
                  <a:srgbClr val="660033"/>
                </a:solidFill>
              </a:rPr>
              <a:t>ACOSO LABORAL.</a:t>
            </a:r>
          </a:p>
          <a:p>
            <a:r>
              <a:rPr lang="es-CL" sz="2000" b="1" dirty="0" smtClean="0">
                <a:solidFill>
                  <a:srgbClr val="660033"/>
                </a:solidFill>
              </a:rPr>
              <a:t>FORMAS:</a:t>
            </a:r>
          </a:p>
          <a:p>
            <a:endParaRPr lang="es-CL" sz="2000" b="1" dirty="0" smtClean="0">
              <a:solidFill>
                <a:srgbClr val="660033"/>
              </a:solidFill>
            </a:endParaRPr>
          </a:p>
          <a:p>
            <a:r>
              <a:rPr lang="es-CL" sz="2000" b="1" dirty="0" smtClean="0">
                <a:solidFill>
                  <a:srgbClr val="660033"/>
                </a:solidFill>
              </a:rPr>
              <a:t>MALTRATO LABORAL, </a:t>
            </a:r>
          </a:p>
          <a:p>
            <a:endParaRPr lang="es-CL" sz="2000" b="1" dirty="0">
              <a:solidFill>
                <a:srgbClr val="660033"/>
              </a:solidFill>
            </a:endParaRPr>
          </a:p>
          <a:p>
            <a:r>
              <a:rPr lang="es-CL" sz="2000" b="1" dirty="0" smtClean="0">
                <a:solidFill>
                  <a:srgbClr val="660033"/>
                </a:solidFill>
              </a:rPr>
              <a:t>TODO ACTO DE VIOLENCIA CONTRA LA INTEGRIDAD FÍSICA O MORAL, LA LIBERTAD FÍSICA O SEXUAL, TAMBIÉN CONTRA LOS BIENES DE LA VÍCTIMA.</a:t>
            </a:r>
          </a:p>
          <a:p>
            <a:endParaRPr lang="es-CL" sz="2000" b="1" dirty="0" smtClean="0">
              <a:solidFill>
                <a:srgbClr val="660033"/>
              </a:solidFill>
            </a:endParaRPr>
          </a:p>
          <a:p>
            <a:r>
              <a:rPr lang="es-CL" sz="2000" b="1" dirty="0" smtClean="0">
                <a:solidFill>
                  <a:srgbClr val="660033"/>
                </a:solidFill>
              </a:rPr>
              <a:t>TODA EXPRESIÓN VERBAL INJURIOSA  O ULTRAJANTE QUE LESIONE  LA MORAL O LOS DERECHSO A LA INTIMIDAD, LA DIGNIDAD O EL BUEN NOMBRE DE LOS TRABAJADORES, RIDICULIZACIONES O LLAMAR LA ATENCIÓN DELANTE DE OTROS FUNCIONARIOS  Y O EN PÚBLICO.</a:t>
            </a:r>
            <a:endParaRPr lang="es-CL" sz="2000" b="1" dirty="0">
              <a:solidFill>
                <a:srgbClr val="660033"/>
              </a:solidFill>
            </a:endParaRPr>
          </a:p>
        </p:txBody>
      </p:sp>
    </p:spTree>
    <p:extLst>
      <p:ext uri="{BB962C8B-B14F-4D97-AF65-F5344CB8AC3E}">
        <p14:creationId xmlns:p14="http://schemas.microsoft.com/office/powerpoint/2010/main" val="457275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58</a:t>
            </a:fld>
            <a:endParaRPr lang="es-ES"/>
          </a:p>
        </p:txBody>
      </p:sp>
      <p:sp>
        <p:nvSpPr>
          <p:cNvPr id="3" name="2 CuadroTexto"/>
          <p:cNvSpPr txBox="1"/>
          <p:nvPr/>
        </p:nvSpPr>
        <p:spPr>
          <a:xfrm>
            <a:off x="323528" y="548680"/>
            <a:ext cx="8640960" cy="3046988"/>
          </a:xfrm>
          <a:prstGeom prst="rect">
            <a:avLst/>
          </a:prstGeom>
          <a:solidFill>
            <a:schemeClr val="tx2">
              <a:lumMod val="40000"/>
              <a:lumOff val="60000"/>
            </a:schemeClr>
          </a:solidFill>
        </p:spPr>
        <p:txBody>
          <a:bodyPr wrap="square" rtlCol="0">
            <a:spAutoFit/>
          </a:bodyPr>
          <a:lstStyle/>
          <a:p>
            <a:r>
              <a:rPr lang="es-CL" sz="2400" b="1" dirty="0" smtClean="0">
                <a:solidFill>
                  <a:srgbClr val="660033"/>
                </a:solidFill>
              </a:rPr>
              <a:t>PERSECUCIÓN LABORAL:</a:t>
            </a:r>
          </a:p>
          <a:p>
            <a:endParaRPr lang="es-CL" sz="2400" b="1" dirty="0">
              <a:solidFill>
                <a:srgbClr val="660033"/>
              </a:solidFill>
            </a:endParaRPr>
          </a:p>
          <a:p>
            <a:r>
              <a:rPr lang="es-CL" sz="2400" b="1" dirty="0" smtClean="0">
                <a:solidFill>
                  <a:srgbClr val="660033"/>
                </a:solidFill>
              </a:rPr>
              <a:t>Conducta reiterada o arbitraria que permite inferir un propósito de inducir la renuncia del funcionario mediante la descalificación, carga excesiva de trabajo, cambios permanentes de horario que produzcan desmotivación laboral o temor en la realización del trabajo. Enfrentar amenazas de sumarios. Magnificar el error y desvalorizar la labor del funcionario.</a:t>
            </a:r>
            <a:endParaRPr lang="es-CL" sz="2400" b="1" dirty="0">
              <a:solidFill>
                <a:srgbClr val="660033"/>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595668"/>
            <a:ext cx="4608512" cy="3145700"/>
          </a:xfrm>
          <a:prstGeom prst="rect">
            <a:avLst/>
          </a:prstGeom>
        </p:spPr>
      </p:pic>
    </p:spTree>
    <p:extLst>
      <p:ext uri="{BB962C8B-B14F-4D97-AF65-F5344CB8AC3E}">
        <p14:creationId xmlns:p14="http://schemas.microsoft.com/office/powerpoint/2010/main" val="1847768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59</a:t>
            </a:fld>
            <a:endParaRPr lang="es-ES"/>
          </a:p>
        </p:txBody>
      </p:sp>
      <p:sp>
        <p:nvSpPr>
          <p:cNvPr id="3" name="2 CuadroTexto"/>
          <p:cNvSpPr txBox="1"/>
          <p:nvPr/>
        </p:nvSpPr>
        <p:spPr>
          <a:xfrm>
            <a:off x="395536" y="260648"/>
            <a:ext cx="8568952" cy="3046988"/>
          </a:xfrm>
          <a:prstGeom prst="rect">
            <a:avLst/>
          </a:prstGeom>
          <a:solidFill>
            <a:schemeClr val="tx2">
              <a:lumMod val="40000"/>
              <a:lumOff val="60000"/>
            </a:schemeClr>
          </a:solidFill>
          <a:ln w="76200">
            <a:solidFill>
              <a:schemeClr val="bg1">
                <a:lumMod val="60000"/>
                <a:lumOff val="40000"/>
              </a:schemeClr>
            </a:solidFill>
          </a:ln>
        </p:spPr>
        <p:txBody>
          <a:bodyPr wrap="square" rtlCol="0">
            <a:spAutoFit/>
          </a:bodyPr>
          <a:lstStyle/>
          <a:p>
            <a:r>
              <a:rPr lang="es-CL" sz="2400" b="1" dirty="0" smtClean="0">
                <a:solidFill>
                  <a:schemeClr val="bg1">
                    <a:lumMod val="50000"/>
                  </a:schemeClr>
                </a:solidFill>
              </a:rPr>
              <a:t>DISCRIMINACIÓN LABORAL.</a:t>
            </a:r>
          </a:p>
          <a:p>
            <a:endParaRPr lang="es-CL" sz="2400" b="1" dirty="0">
              <a:solidFill>
                <a:schemeClr val="bg1">
                  <a:lumMod val="50000"/>
                </a:schemeClr>
              </a:solidFill>
            </a:endParaRPr>
          </a:p>
          <a:p>
            <a:r>
              <a:rPr lang="es-CL" sz="2400" b="1" dirty="0" smtClean="0">
                <a:solidFill>
                  <a:schemeClr val="bg1">
                    <a:lumMod val="50000"/>
                  </a:schemeClr>
                </a:solidFill>
              </a:rPr>
              <a:t>TODO TRATO DIFERENCIADO POR RAZONES DE RAZONES DE RAZA, GÉNERO, ORIGEN FAMILIAR O NACIONAL, CREDO RELIGIOSO, PREFERENCIA POLÍTICA O SITUACIÓN SOCIAL O QUE CAREZCA DE TODA RAZONABILIDAD DESDE EL PUNTO DE VISTA LABORAL.</a:t>
            </a:r>
            <a:endParaRPr lang="es-CL" sz="2400" b="1" dirty="0">
              <a:solidFill>
                <a:schemeClr val="bg1">
                  <a:lumMod val="50000"/>
                </a:schemeClr>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307636"/>
            <a:ext cx="4824536" cy="3433732"/>
          </a:xfrm>
          <a:prstGeom prst="rect">
            <a:avLst/>
          </a:prstGeom>
        </p:spPr>
      </p:pic>
    </p:spTree>
    <p:extLst>
      <p:ext uri="{BB962C8B-B14F-4D97-AF65-F5344CB8AC3E}">
        <p14:creationId xmlns:p14="http://schemas.microsoft.com/office/powerpoint/2010/main" val="8153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60648"/>
            <a:ext cx="7560840" cy="5693866"/>
          </a:xfrm>
          <a:prstGeom prst="rect">
            <a:avLst/>
          </a:prstGeom>
          <a:noFill/>
        </p:spPr>
        <p:txBody>
          <a:bodyPr wrap="square" rtlCol="0">
            <a:spAutoFit/>
          </a:bodyPr>
          <a:lstStyle/>
          <a:p>
            <a:r>
              <a:rPr lang="es-ES" sz="2800" b="1" dirty="0" smtClean="0"/>
              <a:t>OBVIAMENTE CUANDO SE CONJUGAN LOS DIVERSOS FACTORES POSITIVOS</a:t>
            </a:r>
          </a:p>
          <a:p>
            <a:endParaRPr lang="es-ES" sz="2800" b="1" dirty="0"/>
          </a:p>
          <a:p>
            <a:pPr algn="ctr"/>
            <a:r>
              <a:rPr lang="es-ES" sz="2800" b="1" dirty="0" smtClean="0"/>
              <a:t>EL TRABAJO ES UN ELEMENTO DE LA FELICIDAD HUMANA.</a:t>
            </a:r>
          </a:p>
          <a:p>
            <a:endParaRPr lang="es-ES" sz="2800" b="1" dirty="0"/>
          </a:p>
          <a:p>
            <a:r>
              <a:rPr lang="es-ES" sz="2800" b="1" dirty="0" smtClean="0"/>
              <a:t>INTERÉS</a:t>
            </a:r>
          </a:p>
          <a:p>
            <a:r>
              <a:rPr lang="es-ES" sz="2800" b="1" dirty="0" smtClean="0"/>
              <a:t>ESPÍRITU DE COLABORACIÓN</a:t>
            </a:r>
          </a:p>
          <a:p>
            <a:r>
              <a:rPr lang="es-ES" sz="2800" b="1" dirty="0" smtClean="0"/>
              <a:t>SOLIDARIDAD</a:t>
            </a:r>
          </a:p>
          <a:p>
            <a:r>
              <a:rPr lang="es-ES" sz="2800" b="1" dirty="0" smtClean="0"/>
              <a:t>RESPETO</a:t>
            </a:r>
          </a:p>
          <a:p>
            <a:endParaRPr lang="es-ES" sz="2800" b="1" dirty="0"/>
          </a:p>
          <a:p>
            <a:r>
              <a:rPr lang="es-ES" sz="2800" b="1" dirty="0" smtClean="0">
                <a:latin typeface="MS Reference Sans Serif" pitchFamily="34" charset="0"/>
              </a:rPr>
              <a:t>EL TRABAJADOR SE REALIZA Y SE CONSTITUYE EN UN HOMBRE FELIZ.</a:t>
            </a:r>
            <a:endParaRPr lang="es-ES" sz="2800" b="1" dirty="0">
              <a:latin typeface="MS Reference Sans Serif"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6</a:t>
            </a:fld>
            <a:endParaRPr lang="es-E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60</a:t>
            </a:fld>
            <a:endParaRPr lang="es-ES"/>
          </a:p>
        </p:txBody>
      </p:sp>
      <p:sp>
        <p:nvSpPr>
          <p:cNvPr id="3" name="2 CuadroTexto"/>
          <p:cNvSpPr txBox="1"/>
          <p:nvPr/>
        </p:nvSpPr>
        <p:spPr>
          <a:xfrm>
            <a:off x="323528" y="116632"/>
            <a:ext cx="8640960" cy="6370975"/>
          </a:xfrm>
          <a:prstGeom prst="rect">
            <a:avLst/>
          </a:prstGeom>
          <a:solidFill>
            <a:schemeClr val="tx2">
              <a:lumMod val="75000"/>
            </a:schemeClr>
          </a:solidFill>
        </p:spPr>
        <p:txBody>
          <a:bodyPr wrap="square" rtlCol="0">
            <a:spAutoFit/>
          </a:bodyPr>
          <a:lstStyle/>
          <a:p>
            <a:r>
              <a:rPr lang="es-CL" sz="2400" b="1" dirty="0" smtClean="0">
                <a:solidFill>
                  <a:schemeClr val="accent3">
                    <a:lumMod val="25000"/>
                  </a:schemeClr>
                </a:solidFill>
              </a:rPr>
              <a:t>ENTORPECIMIENTO LABORAL.</a:t>
            </a:r>
          </a:p>
          <a:p>
            <a:endParaRPr lang="es-CL" sz="2400" b="1" dirty="0">
              <a:solidFill>
                <a:schemeClr val="accent3">
                  <a:lumMod val="25000"/>
                </a:schemeClr>
              </a:solidFill>
            </a:endParaRPr>
          </a:p>
          <a:p>
            <a:r>
              <a:rPr lang="es-CL" sz="2400" b="1" dirty="0" smtClean="0">
                <a:solidFill>
                  <a:schemeClr val="accent3">
                    <a:lumMod val="25000"/>
                  </a:schemeClr>
                </a:solidFill>
              </a:rPr>
              <a:t>TODA ACCIÓN TENDIENTE A OBSTACULIZAR LAS LABORES O HACERLAS MÁS GRAVOSAS O RETARDARLA CON PERJUICIO DEL FUNCIONARIO.</a:t>
            </a:r>
          </a:p>
          <a:p>
            <a:endParaRPr lang="es-CL" sz="2400" b="1" dirty="0" smtClean="0">
              <a:solidFill>
                <a:schemeClr val="accent3">
                  <a:lumMod val="25000"/>
                </a:schemeClr>
              </a:solidFill>
            </a:endParaRPr>
          </a:p>
          <a:p>
            <a:r>
              <a:rPr lang="es-CL" sz="2400" b="1" dirty="0" smtClean="0">
                <a:solidFill>
                  <a:schemeClr val="accent3">
                    <a:lumMod val="25000"/>
                  </a:schemeClr>
                </a:solidFill>
              </a:rPr>
              <a:t>EJEMPLOS: </a:t>
            </a:r>
          </a:p>
          <a:p>
            <a:r>
              <a:rPr lang="es-CL" sz="2400" b="1" dirty="0" smtClean="0">
                <a:solidFill>
                  <a:schemeClr val="accent3">
                    <a:lumMod val="25000"/>
                  </a:schemeClr>
                </a:solidFill>
              </a:rPr>
              <a:t>PRIVACIÓN, OCULTACIÓN O INUTILIZACIÓN DE INSUMOS, DOCUMENTOS O INSTRUMENTOS PARA LA LABOR, </a:t>
            </a:r>
          </a:p>
          <a:p>
            <a:endParaRPr lang="es-CL" sz="2400" b="1" dirty="0">
              <a:solidFill>
                <a:schemeClr val="accent3">
                  <a:lumMod val="25000"/>
                </a:schemeClr>
              </a:solidFill>
            </a:endParaRPr>
          </a:p>
          <a:p>
            <a:r>
              <a:rPr lang="es-CL" sz="2400" b="1" dirty="0" smtClean="0">
                <a:solidFill>
                  <a:schemeClr val="accent3">
                    <a:lumMod val="25000"/>
                  </a:schemeClr>
                </a:solidFill>
              </a:rPr>
              <a:t>DESTRUCCIÓN O PÉRDIDA DE INFORMACIÓN, OCULTAMIENTO DE CORRESPONDENCIA O MENSAJES ELECTRÓNICOS.</a:t>
            </a:r>
          </a:p>
          <a:p>
            <a:endParaRPr lang="es-CL" sz="2400" b="1" dirty="0" smtClean="0">
              <a:solidFill>
                <a:schemeClr val="accent3">
                  <a:lumMod val="25000"/>
                </a:schemeClr>
              </a:solidFill>
            </a:endParaRPr>
          </a:p>
          <a:p>
            <a:r>
              <a:rPr lang="es-CL" sz="2400" b="1" dirty="0" smtClean="0">
                <a:solidFill>
                  <a:schemeClr val="accent3">
                    <a:lumMod val="25000"/>
                  </a:schemeClr>
                </a:solidFill>
              </a:rPr>
              <a:t>ESTIGMATIZACIÓN DE ALGUNAS LABORES PRESUNTAMENTE DE MENOR IMPORTANCIA.</a:t>
            </a:r>
            <a:endParaRPr lang="es-CL" sz="2400" b="1" dirty="0">
              <a:solidFill>
                <a:schemeClr val="accent3">
                  <a:lumMod val="25000"/>
                </a:schemeClr>
              </a:solidFill>
            </a:endParaRPr>
          </a:p>
        </p:txBody>
      </p:sp>
    </p:spTree>
    <p:extLst>
      <p:ext uri="{BB962C8B-B14F-4D97-AF65-F5344CB8AC3E}">
        <p14:creationId xmlns:p14="http://schemas.microsoft.com/office/powerpoint/2010/main" val="2276385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61</a:t>
            </a:fld>
            <a:endParaRPr lang="es-ES"/>
          </a:p>
        </p:txBody>
      </p:sp>
      <p:sp>
        <p:nvSpPr>
          <p:cNvPr id="3" name="2 CuadroTexto"/>
          <p:cNvSpPr txBox="1"/>
          <p:nvPr/>
        </p:nvSpPr>
        <p:spPr>
          <a:xfrm>
            <a:off x="755576" y="620688"/>
            <a:ext cx="7704856" cy="3046988"/>
          </a:xfrm>
          <a:prstGeom prst="rect">
            <a:avLst/>
          </a:prstGeom>
          <a:solidFill>
            <a:schemeClr val="accent1">
              <a:lumMod val="60000"/>
              <a:lumOff val="40000"/>
            </a:schemeClr>
          </a:solidFill>
          <a:ln w="76200">
            <a:solidFill>
              <a:schemeClr val="accent3">
                <a:lumMod val="10000"/>
              </a:schemeClr>
            </a:solidFill>
          </a:ln>
        </p:spPr>
        <p:txBody>
          <a:bodyPr wrap="square" rtlCol="0">
            <a:spAutoFit/>
          </a:bodyPr>
          <a:lstStyle/>
          <a:p>
            <a:r>
              <a:rPr lang="es-CL" sz="2400" b="1" dirty="0" smtClean="0">
                <a:solidFill>
                  <a:schemeClr val="accent3">
                    <a:lumMod val="10000"/>
                  </a:schemeClr>
                </a:solidFill>
              </a:rPr>
              <a:t>DESPROTECCIÓN LABORAL.</a:t>
            </a:r>
          </a:p>
          <a:p>
            <a:endParaRPr lang="es-CL" sz="2400" b="1" dirty="0">
              <a:solidFill>
                <a:schemeClr val="accent3">
                  <a:lumMod val="10000"/>
                </a:schemeClr>
              </a:solidFill>
            </a:endParaRPr>
          </a:p>
          <a:p>
            <a:r>
              <a:rPr lang="es-CL" sz="2400" b="1" dirty="0" smtClean="0">
                <a:solidFill>
                  <a:schemeClr val="accent3">
                    <a:lumMod val="10000"/>
                  </a:schemeClr>
                </a:solidFill>
              </a:rPr>
              <a:t>TODA CONDUCTA TENDIENTE A PONER EN RIESGO LA INTEGRIDAD Y LA SEGURIDAD DEL FUNCIONARIO MEDIANTE ORDENES O ASIGNACIÓN DE FUNCIONES SIN CUMPLIMIENTO DE LOS REQUISITOS MÍNIMOS DE PROTECCIÓN Y SEGURIDAD.</a:t>
            </a:r>
            <a:endParaRPr lang="es-CL" sz="2400" b="1" dirty="0">
              <a:solidFill>
                <a:schemeClr val="accent3">
                  <a:lumMod val="10000"/>
                </a:schemeClr>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605330"/>
            <a:ext cx="3384375" cy="3136038"/>
          </a:xfrm>
          <a:prstGeom prst="rect">
            <a:avLst/>
          </a:prstGeom>
        </p:spPr>
      </p:pic>
    </p:spTree>
    <p:extLst>
      <p:ext uri="{BB962C8B-B14F-4D97-AF65-F5344CB8AC3E}">
        <p14:creationId xmlns:p14="http://schemas.microsoft.com/office/powerpoint/2010/main" val="4237312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62</a:t>
            </a:fld>
            <a:endParaRPr lang="es-ES"/>
          </a:p>
        </p:txBody>
      </p:sp>
      <p:sp>
        <p:nvSpPr>
          <p:cNvPr id="3" name="2 CuadroTexto"/>
          <p:cNvSpPr txBox="1"/>
          <p:nvPr/>
        </p:nvSpPr>
        <p:spPr>
          <a:xfrm>
            <a:off x="539552" y="476672"/>
            <a:ext cx="8208912" cy="4524315"/>
          </a:xfrm>
          <a:prstGeom prst="rect">
            <a:avLst/>
          </a:prstGeom>
          <a:solidFill>
            <a:schemeClr val="bg1">
              <a:lumMod val="20000"/>
              <a:lumOff val="80000"/>
            </a:schemeClr>
          </a:solidFill>
          <a:ln w="76200">
            <a:solidFill>
              <a:srgbClr val="CC0000"/>
            </a:solidFill>
          </a:ln>
        </p:spPr>
        <p:txBody>
          <a:bodyPr wrap="square" rtlCol="0">
            <a:spAutoFit/>
          </a:bodyPr>
          <a:lstStyle/>
          <a:p>
            <a:r>
              <a:rPr lang="es-CL" sz="2400" b="1" dirty="0" smtClean="0">
                <a:solidFill>
                  <a:srgbClr val="660033"/>
                </a:solidFill>
              </a:rPr>
              <a:t>INIQUIDAD LABORAL.</a:t>
            </a:r>
          </a:p>
          <a:p>
            <a:endParaRPr lang="es-CL" sz="2400" b="1" dirty="0">
              <a:solidFill>
                <a:srgbClr val="660033"/>
              </a:solidFill>
            </a:endParaRPr>
          </a:p>
          <a:p>
            <a:endParaRPr lang="es-CL" sz="2400" b="1" dirty="0" smtClean="0">
              <a:solidFill>
                <a:srgbClr val="660033"/>
              </a:solidFill>
            </a:endParaRPr>
          </a:p>
          <a:p>
            <a:r>
              <a:rPr lang="es-CL" sz="2400" b="1" dirty="0" smtClean="0">
                <a:solidFill>
                  <a:srgbClr val="660033"/>
                </a:solidFill>
              </a:rPr>
              <a:t>ASIGNACIÓN DE FUNCIONES A MENOS PRECIO DEL  TRABAJADOR CON INTENCIONALIDAD DE MENOSCABO.</a:t>
            </a:r>
          </a:p>
          <a:p>
            <a:endParaRPr lang="es-CL" sz="2400" b="1" dirty="0">
              <a:solidFill>
                <a:srgbClr val="660033"/>
              </a:solidFill>
            </a:endParaRPr>
          </a:p>
          <a:p>
            <a:r>
              <a:rPr lang="es-CL" sz="2400" b="1" dirty="0" smtClean="0">
                <a:solidFill>
                  <a:srgbClr val="660033"/>
                </a:solidFill>
              </a:rPr>
              <a:t>LA SOBRECARGA NO ES INEQUIDAD, GENERALMENTE DERIVA DE LA FALTA DE DOTACIÓN O AUMENTO DE CARGA POR ABSORCIÓN DE LA CUOTA DE TRABAJO DE LOS ENFERMOS O DE LOS QUE GOZAN DE SU FERIADO LEGAL.</a:t>
            </a:r>
            <a:endParaRPr lang="es-CL" sz="2400" b="1" dirty="0">
              <a:solidFill>
                <a:srgbClr val="660033"/>
              </a:solidFill>
            </a:endParaRPr>
          </a:p>
        </p:txBody>
      </p:sp>
    </p:spTree>
    <p:extLst>
      <p:ext uri="{BB962C8B-B14F-4D97-AF65-F5344CB8AC3E}">
        <p14:creationId xmlns:p14="http://schemas.microsoft.com/office/powerpoint/2010/main" val="25047956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55CDADA4-D3C8-4F4D-AD50-FA87C57FFACA}" type="slidenum">
              <a:rPr lang="es-ES" smtClean="0"/>
              <a:pPr/>
              <a:t>63</a:t>
            </a:fld>
            <a:endParaRPr lang="es-ES"/>
          </a:p>
        </p:txBody>
      </p:sp>
      <p:sp>
        <p:nvSpPr>
          <p:cNvPr id="2" name="1 CuadroTexto"/>
          <p:cNvSpPr txBox="1"/>
          <p:nvPr/>
        </p:nvSpPr>
        <p:spPr>
          <a:xfrm>
            <a:off x="395536" y="476672"/>
            <a:ext cx="8568952" cy="4585871"/>
          </a:xfrm>
          <a:prstGeom prst="rect">
            <a:avLst/>
          </a:prstGeom>
          <a:solidFill>
            <a:schemeClr val="tx2">
              <a:lumMod val="20000"/>
              <a:lumOff val="80000"/>
            </a:schemeClr>
          </a:solidFill>
          <a:ln w="76200">
            <a:solidFill>
              <a:srgbClr val="C00000"/>
            </a:solidFill>
          </a:ln>
        </p:spPr>
        <p:txBody>
          <a:bodyPr wrap="square" rtlCol="0">
            <a:spAutoFit/>
          </a:bodyPr>
          <a:lstStyle/>
          <a:p>
            <a:pPr algn="ctr"/>
            <a:r>
              <a:rPr lang="es-CL" sz="2800" b="1" dirty="0" smtClean="0">
                <a:solidFill>
                  <a:schemeClr val="bg2"/>
                </a:solidFill>
                <a:latin typeface="Lucida Sans Unicode" panose="020B0602030504020204" pitchFamily="34" charset="0"/>
                <a:cs typeface="Lucida Sans Unicode" panose="020B0602030504020204" pitchFamily="34" charset="0"/>
              </a:rPr>
              <a:t>PRINCIPIO DE LA RESPONSABILIDAD </a:t>
            </a:r>
          </a:p>
          <a:p>
            <a:pPr algn="ctr"/>
            <a:r>
              <a:rPr lang="es-CL" sz="2800" b="1" dirty="0" smtClean="0">
                <a:solidFill>
                  <a:schemeClr val="bg2"/>
                </a:solidFill>
                <a:latin typeface="Lucida Sans Unicode" panose="020B0602030504020204" pitchFamily="34" charset="0"/>
                <a:cs typeface="Lucida Sans Unicode" panose="020B0602030504020204" pitchFamily="34" charset="0"/>
              </a:rPr>
              <a:t>Y DEL </a:t>
            </a:r>
          </a:p>
          <a:p>
            <a:pPr algn="ctr"/>
            <a:r>
              <a:rPr lang="es-CL" sz="2800" b="1" dirty="0" smtClean="0">
                <a:solidFill>
                  <a:schemeClr val="bg2"/>
                </a:solidFill>
                <a:latin typeface="Lucida Sans Unicode" panose="020B0602030504020204" pitchFamily="34" charset="0"/>
                <a:cs typeface="Lucida Sans Unicode" panose="020B0602030504020204" pitchFamily="34" charset="0"/>
              </a:rPr>
              <a:t>CUIDADO MUTUO</a:t>
            </a:r>
          </a:p>
          <a:p>
            <a:pPr algn="ctr"/>
            <a:endParaRPr lang="es-CL" sz="2800" b="1" dirty="0">
              <a:solidFill>
                <a:schemeClr val="bg2"/>
              </a:solidFill>
              <a:latin typeface="Lucida Sans Unicode" panose="020B0602030504020204" pitchFamily="34" charset="0"/>
              <a:cs typeface="Lucida Sans Unicode" panose="020B0602030504020204" pitchFamily="34" charset="0"/>
            </a:endParaRPr>
          </a:p>
          <a:p>
            <a:pPr algn="ctr"/>
            <a:r>
              <a:rPr lang="es-CL" sz="3600" b="1" dirty="0" smtClean="0">
                <a:solidFill>
                  <a:schemeClr val="bg2"/>
                </a:solidFill>
                <a:latin typeface="Lucida Sans Unicode" panose="020B0602030504020204" pitchFamily="34" charset="0"/>
                <a:cs typeface="Lucida Sans Unicode" panose="020B0602030504020204" pitchFamily="34" charset="0"/>
              </a:rPr>
              <a:t>Se refiere a que el Poder Judicial</a:t>
            </a:r>
          </a:p>
          <a:p>
            <a:pPr algn="ctr"/>
            <a:r>
              <a:rPr lang="es-CL" sz="3600" b="1" dirty="0" smtClean="0">
                <a:solidFill>
                  <a:schemeClr val="bg2"/>
                </a:solidFill>
                <a:latin typeface="Lucida Sans Unicode" panose="020B0602030504020204" pitchFamily="34" charset="0"/>
                <a:cs typeface="Lucida Sans Unicode" panose="020B0602030504020204" pitchFamily="34" charset="0"/>
              </a:rPr>
              <a:t>Reconoce, valora y estima </a:t>
            </a:r>
          </a:p>
          <a:p>
            <a:pPr algn="ctr"/>
            <a:r>
              <a:rPr lang="es-CL" sz="3600" b="1" dirty="0">
                <a:solidFill>
                  <a:schemeClr val="bg2"/>
                </a:solidFill>
                <a:latin typeface="Lucida Sans Unicode" panose="020B0602030504020204" pitchFamily="34" charset="0"/>
                <a:cs typeface="Lucida Sans Unicode" panose="020B0602030504020204" pitchFamily="34" charset="0"/>
              </a:rPr>
              <a:t>l</a:t>
            </a:r>
            <a:r>
              <a:rPr lang="es-CL" sz="3600" b="1" dirty="0" smtClean="0">
                <a:solidFill>
                  <a:schemeClr val="bg2"/>
                </a:solidFill>
                <a:latin typeface="Lucida Sans Unicode" panose="020B0602030504020204" pitchFamily="34" charset="0"/>
                <a:cs typeface="Lucida Sans Unicode" panose="020B0602030504020204" pitchFamily="34" charset="0"/>
              </a:rPr>
              <a:t>a responsabilidad de sus miembros en la construcción común</a:t>
            </a:r>
          </a:p>
          <a:p>
            <a:pPr algn="ctr"/>
            <a:r>
              <a:rPr lang="es-CL" sz="3600" b="1" dirty="0" smtClean="0">
                <a:solidFill>
                  <a:schemeClr val="bg2"/>
                </a:solidFill>
                <a:latin typeface="Lucida Sans Unicode" panose="020B0602030504020204" pitchFamily="34" charset="0"/>
                <a:cs typeface="Lucida Sans Unicode" panose="020B0602030504020204" pitchFamily="34" charset="0"/>
              </a:rPr>
              <a:t>De un Buen Clima Laboral.</a:t>
            </a:r>
            <a:endParaRPr lang="es-CL" sz="3600" b="1" dirty="0">
              <a:solidFill>
                <a:schemeClr val="bg2"/>
              </a:solidFill>
              <a:latin typeface="Lucida Sans Unicode" panose="020B0602030504020204" pitchFamily="34" charset="0"/>
              <a:cs typeface="Lucida Sans Unicode" panose="020B0602030504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64</a:t>
            </a:fld>
            <a:endParaRPr lang="es-ES"/>
          </a:p>
        </p:txBody>
      </p:sp>
      <p:sp>
        <p:nvSpPr>
          <p:cNvPr id="3" name="2 CuadroTexto"/>
          <p:cNvSpPr txBox="1"/>
          <p:nvPr/>
        </p:nvSpPr>
        <p:spPr>
          <a:xfrm>
            <a:off x="362356" y="116632"/>
            <a:ext cx="8496944" cy="4524315"/>
          </a:xfrm>
          <a:prstGeom prst="rect">
            <a:avLst/>
          </a:prstGeom>
          <a:solidFill>
            <a:schemeClr val="tx2">
              <a:lumMod val="20000"/>
              <a:lumOff val="80000"/>
            </a:schemeClr>
          </a:solidFill>
          <a:ln w="76200">
            <a:solidFill>
              <a:srgbClr val="336600"/>
            </a:solidFill>
          </a:ln>
        </p:spPr>
        <p:txBody>
          <a:bodyPr wrap="square" rtlCol="0">
            <a:spAutoFit/>
          </a:bodyPr>
          <a:lstStyle/>
          <a:p>
            <a:pPr algn="just"/>
            <a:r>
              <a:rPr lang="es-CL" sz="2400" b="1" dirty="0" smtClean="0">
                <a:solidFill>
                  <a:srgbClr val="336600"/>
                </a:solidFill>
              </a:rPr>
              <a:t>La Organización valora el cuidado del otro, promoviendo conductas cívicas y de buen trato, como saludar, agradecer, reconocer el buen trabajo de los otros, honrar y destacar las cosas buenas de los compañeros de trabajo.</a:t>
            </a:r>
          </a:p>
          <a:p>
            <a:pPr algn="just"/>
            <a:endParaRPr lang="es-CL" sz="2400" b="1" dirty="0" smtClean="0">
              <a:solidFill>
                <a:srgbClr val="336600"/>
              </a:solidFill>
            </a:endParaRPr>
          </a:p>
          <a:p>
            <a:pPr algn="just"/>
            <a:r>
              <a:rPr lang="es-CL" sz="2400" b="1" dirty="0" smtClean="0">
                <a:solidFill>
                  <a:srgbClr val="336600"/>
                </a:solidFill>
              </a:rPr>
              <a:t>Cuidar el manejo de nuestras diferencias dentro del ámbito del respeto.</a:t>
            </a:r>
          </a:p>
          <a:p>
            <a:pPr algn="just"/>
            <a:endParaRPr lang="es-CL" sz="2400" b="1" dirty="0" smtClean="0">
              <a:solidFill>
                <a:srgbClr val="336600"/>
              </a:solidFill>
            </a:endParaRPr>
          </a:p>
          <a:p>
            <a:pPr algn="just"/>
            <a:r>
              <a:rPr lang="es-CL" sz="2400" b="1" dirty="0" smtClean="0">
                <a:solidFill>
                  <a:srgbClr val="336600"/>
                </a:solidFill>
              </a:rPr>
              <a:t>La institución promueve la importancia de aceptar cuando nos equivocamos, instancia que puede significar una forma de aprender, lo que se traduce en un buen funcionario, pero, más que eso en llegar a ser una persona buena.</a:t>
            </a:r>
            <a:endParaRPr lang="es-CL" sz="2400" b="1" dirty="0">
              <a:solidFill>
                <a:srgbClr val="33660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4797153"/>
            <a:ext cx="2727201" cy="1872208"/>
          </a:xfrm>
          <a:prstGeom prst="rect">
            <a:avLst/>
          </a:prstGeom>
        </p:spPr>
      </p:pic>
    </p:spTree>
    <p:extLst>
      <p:ext uri="{BB962C8B-B14F-4D97-AF65-F5344CB8AC3E}">
        <p14:creationId xmlns:p14="http://schemas.microsoft.com/office/powerpoint/2010/main" val="1122311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65</a:t>
            </a:fld>
            <a:endParaRPr lang="es-ES"/>
          </a:p>
        </p:txBody>
      </p:sp>
      <p:graphicFrame>
        <p:nvGraphicFramePr>
          <p:cNvPr id="3" name="2 Diagrama"/>
          <p:cNvGraphicFramePr/>
          <p:nvPr>
            <p:extLst>
              <p:ext uri="{D42A27DB-BD31-4B8C-83A1-F6EECF244321}">
                <p14:modId xmlns:p14="http://schemas.microsoft.com/office/powerpoint/2010/main" val="1816308640"/>
              </p:ext>
            </p:extLst>
          </p:nvPr>
        </p:nvGraphicFramePr>
        <p:xfrm>
          <a:off x="755576" y="260648"/>
          <a:ext cx="6960096" cy="644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66</a:t>
            </a:fld>
            <a:endParaRPr lang="es-ES"/>
          </a:p>
        </p:txBody>
      </p:sp>
      <p:sp>
        <p:nvSpPr>
          <p:cNvPr id="3" name="2 CuadroTexto"/>
          <p:cNvSpPr txBox="1"/>
          <p:nvPr/>
        </p:nvSpPr>
        <p:spPr>
          <a:xfrm>
            <a:off x="827584" y="836712"/>
            <a:ext cx="7560840" cy="1938992"/>
          </a:xfrm>
          <a:prstGeom prst="rect">
            <a:avLst/>
          </a:prstGeom>
          <a:noFill/>
          <a:ln w="76200">
            <a:solidFill>
              <a:schemeClr val="tx1"/>
            </a:solidFill>
          </a:ln>
        </p:spPr>
        <p:txBody>
          <a:bodyPr wrap="square" rtlCol="0">
            <a:spAutoFit/>
          </a:bodyPr>
          <a:lstStyle/>
          <a:p>
            <a:r>
              <a:rPr lang="es-CL" sz="2400" dirty="0" smtClean="0"/>
              <a:t>PREVENCIÓN:</a:t>
            </a:r>
          </a:p>
          <a:p>
            <a:endParaRPr lang="es-CL" sz="2400" dirty="0"/>
          </a:p>
          <a:p>
            <a:r>
              <a:rPr lang="es-CL" sz="2400" dirty="0" smtClean="0"/>
              <a:t>HERRAMIENTA DE GESTIÓN DESTINADO A LA APLICACIÓN DE LOS PRINCIPIOS DE LA  POLÍTICA DE CLIMA LABORAL.</a:t>
            </a:r>
            <a:endParaRPr lang="es-CL" sz="2400" dirty="0"/>
          </a:p>
        </p:txBody>
      </p:sp>
      <p:sp>
        <p:nvSpPr>
          <p:cNvPr id="4" name="3 CuadroTexto"/>
          <p:cNvSpPr txBox="1"/>
          <p:nvPr/>
        </p:nvSpPr>
        <p:spPr>
          <a:xfrm>
            <a:off x="1115616" y="4077072"/>
            <a:ext cx="7272808" cy="1569660"/>
          </a:xfrm>
          <a:prstGeom prst="rect">
            <a:avLst/>
          </a:prstGeom>
          <a:noFill/>
          <a:ln w="76200">
            <a:solidFill>
              <a:schemeClr val="tx1"/>
            </a:solidFill>
          </a:ln>
        </p:spPr>
        <p:txBody>
          <a:bodyPr wrap="square" rtlCol="0">
            <a:spAutoFit/>
          </a:bodyPr>
          <a:lstStyle/>
          <a:p>
            <a:r>
              <a:rPr lang="es-CL" sz="2400" dirty="0" smtClean="0"/>
              <a:t>CORRESPONDE A TODOS Y ES RESPONSABILIDAD DE TODOS TOMANDO UN ROL ACTIVO EN LA PREVENCIÓN Y MEJORA DEL CLIMA LABORAL</a:t>
            </a:r>
            <a:endParaRPr lang="es-CL" sz="2400" dirty="0"/>
          </a:p>
        </p:txBody>
      </p:sp>
    </p:spTree>
    <p:extLst>
      <p:ext uri="{BB962C8B-B14F-4D97-AF65-F5344CB8AC3E}">
        <p14:creationId xmlns:p14="http://schemas.microsoft.com/office/powerpoint/2010/main" val="3275239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67</a:t>
            </a:fld>
            <a:endParaRPr lang="es-ES"/>
          </a:p>
        </p:txBody>
      </p:sp>
      <p:sp>
        <p:nvSpPr>
          <p:cNvPr id="3" name="2 CuadroTexto"/>
          <p:cNvSpPr txBox="1"/>
          <p:nvPr/>
        </p:nvSpPr>
        <p:spPr>
          <a:xfrm>
            <a:off x="539552" y="260648"/>
            <a:ext cx="8208912" cy="1569660"/>
          </a:xfrm>
          <a:prstGeom prst="rect">
            <a:avLst/>
          </a:prstGeom>
          <a:solidFill>
            <a:srgbClr val="FBC1EF"/>
          </a:solidFill>
          <a:ln w="76200">
            <a:solidFill>
              <a:srgbClr val="CC0000"/>
            </a:solidFill>
          </a:ln>
        </p:spPr>
        <p:txBody>
          <a:bodyPr wrap="square" rtlCol="0">
            <a:spAutoFit/>
          </a:bodyPr>
          <a:lstStyle/>
          <a:p>
            <a:r>
              <a:rPr lang="es-CL" sz="2400" b="1" dirty="0" smtClean="0">
                <a:solidFill>
                  <a:schemeClr val="bg2"/>
                </a:solidFill>
              </a:rPr>
              <a:t>DOS ENTIDADES</a:t>
            </a:r>
            <a:r>
              <a:rPr lang="es-CL" sz="2400" b="1" dirty="0" smtClean="0">
                <a:solidFill>
                  <a:schemeClr val="bg2"/>
                </a:solidFill>
              </a:rPr>
              <a:t>:</a:t>
            </a:r>
          </a:p>
          <a:p>
            <a:r>
              <a:rPr lang="es-CL" sz="2400" b="1" dirty="0" smtClean="0">
                <a:solidFill>
                  <a:schemeClr val="bg2"/>
                </a:solidFill>
              </a:rPr>
              <a:t>1.- GERENCIA ( recursos  Humanos).</a:t>
            </a:r>
            <a:endParaRPr lang="es-CL" sz="2400" b="1" dirty="0" smtClean="0">
              <a:solidFill>
                <a:schemeClr val="bg2"/>
              </a:solidFill>
            </a:endParaRPr>
          </a:p>
          <a:p>
            <a:r>
              <a:rPr lang="es-CL" sz="2400" b="1" dirty="0">
                <a:solidFill>
                  <a:schemeClr val="bg2"/>
                </a:solidFill>
              </a:rPr>
              <a:t>2</a:t>
            </a:r>
            <a:r>
              <a:rPr lang="es-CL" sz="2400" b="1" dirty="0" smtClean="0">
                <a:solidFill>
                  <a:schemeClr val="bg2"/>
                </a:solidFill>
              </a:rPr>
              <a:t>.- </a:t>
            </a:r>
            <a:r>
              <a:rPr lang="es-CL" sz="2400" b="1" dirty="0" smtClean="0">
                <a:solidFill>
                  <a:schemeClr val="bg2"/>
                </a:solidFill>
              </a:rPr>
              <a:t>EL COMITÉ DE RIESGOS PSICOSOCIALES.</a:t>
            </a:r>
          </a:p>
          <a:p>
            <a:r>
              <a:rPr lang="es-CL" sz="2400" b="1" dirty="0">
                <a:solidFill>
                  <a:schemeClr val="bg2"/>
                </a:solidFill>
              </a:rPr>
              <a:t>3</a:t>
            </a:r>
            <a:r>
              <a:rPr lang="es-CL" sz="2400" b="1" dirty="0" smtClean="0">
                <a:solidFill>
                  <a:schemeClr val="bg2"/>
                </a:solidFill>
              </a:rPr>
              <a:t>.-COMITE PARITARIO.</a:t>
            </a:r>
            <a:endParaRPr lang="es-CL" sz="2400" b="1" dirty="0">
              <a:solidFill>
                <a:schemeClr val="bg2"/>
              </a:solidFill>
            </a:endParaRPr>
          </a:p>
        </p:txBody>
      </p:sp>
      <p:sp>
        <p:nvSpPr>
          <p:cNvPr id="4" name="3 CuadroTexto"/>
          <p:cNvSpPr txBox="1"/>
          <p:nvPr/>
        </p:nvSpPr>
        <p:spPr>
          <a:xfrm>
            <a:off x="719572" y="2204864"/>
            <a:ext cx="8136904" cy="1569660"/>
          </a:xfrm>
          <a:prstGeom prst="rect">
            <a:avLst/>
          </a:prstGeom>
          <a:solidFill>
            <a:schemeClr val="accent5">
              <a:lumMod val="10000"/>
            </a:schemeClr>
          </a:solidFill>
          <a:ln w="76200">
            <a:solidFill>
              <a:schemeClr val="tx1"/>
            </a:solidFill>
          </a:ln>
        </p:spPr>
        <p:txBody>
          <a:bodyPr wrap="square" rtlCol="0">
            <a:spAutoFit/>
          </a:bodyPr>
          <a:lstStyle/>
          <a:p>
            <a:r>
              <a:rPr lang="es-CL" sz="2400" b="1" dirty="0" smtClean="0">
                <a:solidFill>
                  <a:schemeClr val="accent2">
                    <a:lumMod val="60000"/>
                    <a:lumOff val="40000"/>
                  </a:schemeClr>
                </a:solidFill>
              </a:rPr>
              <a:t>EL PRIMERO:  </a:t>
            </a:r>
            <a:r>
              <a:rPr lang="es-CL" sz="2400" b="1" dirty="0" smtClean="0">
                <a:solidFill>
                  <a:schemeClr val="accent2">
                    <a:lumMod val="60000"/>
                    <a:lumOff val="40000"/>
                  </a:schemeClr>
                </a:solidFill>
                <a:sym typeface="Wingdings" panose="05000000000000000000" pitchFamily="2" charset="2"/>
              </a:rPr>
              <a:t> DIFUSIÓN Y PROMOCIÓN DE LA POLÍTICA, ASÍ COMO LA IMPLEMENTACIÓN DE PLANES Y PROGRAMAS DE PREVENCIÓN Y MEJORA DEL CLIMA LABORAL.</a:t>
            </a:r>
            <a:endParaRPr lang="es-CL" sz="2400" b="1" dirty="0">
              <a:solidFill>
                <a:schemeClr val="accent2">
                  <a:lumMod val="60000"/>
                  <a:lumOff val="40000"/>
                </a:schemeClr>
              </a:solidFill>
            </a:endParaRPr>
          </a:p>
        </p:txBody>
      </p:sp>
      <p:sp>
        <p:nvSpPr>
          <p:cNvPr id="5" name="4 CuadroTexto"/>
          <p:cNvSpPr txBox="1"/>
          <p:nvPr/>
        </p:nvSpPr>
        <p:spPr>
          <a:xfrm>
            <a:off x="323528" y="4581128"/>
            <a:ext cx="8532948" cy="1938992"/>
          </a:xfrm>
          <a:prstGeom prst="rect">
            <a:avLst/>
          </a:prstGeom>
          <a:solidFill>
            <a:srgbClr val="FFFF00"/>
          </a:solidFill>
          <a:ln w="76200">
            <a:solidFill>
              <a:schemeClr val="tx1"/>
            </a:solidFill>
          </a:ln>
        </p:spPr>
        <p:txBody>
          <a:bodyPr wrap="square" rtlCol="0">
            <a:spAutoFit/>
          </a:bodyPr>
          <a:lstStyle/>
          <a:p>
            <a:r>
              <a:rPr lang="es-CL" sz="2400" b="1" dirty="0" smtClean="0">
                <a:solidFill>
                  <a:schemeClr val="bg2"/>
                </a:solidFill>
              </a:rPr>
              <a:t>EL SEGUNDO:</a:t>
            </a:r>
          </a:p>
          <a:p>
            <a:r>
              <a:rPr lang="es-CL" sz="2400" b="1" dirty="0" smtClean="0">
                <a:solidFill>
                  <a:schemeClr val="bg2"/>
                </a:solidFill>
              </a:rPr>
              <a:t>ORGANIZARÁ Y APOYARÁ LA IMPLEMENTACIÓN DE ACTIVIDADES QUE INCENTIVEN UN CLIMA LABORAL ADECUADA A TRAVÉS DE LAS ACCIONES QUE SE  INDICARÁN OPORTUNA Y ADECUADAMENTE</a:t>
            </a:r>
            <a:r>
              <a:rPr lang="es-CL" dirty="0" smtClean="0">
                <a:solidFill>
                  <a:schemeClr val="bg2"/>
                </a:solidFill>
              </a:rPr>
              <a:t>.</a:t>
            </a:r>
            <a:endParaRPr lang="es-CL" dirty="0">
              <a:solidFill>
                <a:schemeClr val="bg2"/>
              </a:solidFill>
            </a:endParaRPr>
          </a:p>
        </p:txBody>
      </p:sp>
    </p:spTree>
    <p:extLst>
      <p:ext uri="{BB962C8B-B14F-4D97-AF65-F5344CB8AC3E}">
        <p14:creationId xmlns:p14="http://schemas.microsoft.com/office/powerpoint/2010/main" val="3750180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68</a:t>
            </a:fld>
            <a:endParaRPr lang="es-ES"/>
          </a:p>
        </p:txBody>
      </p:sp>
      <p:graphicFrame>
        <p:nvGraphicFramePr>
          <p:cNvPr id="3" name="2 Diagrama"/>
          <p:cNvGraphicFramePr/>
          <p:nvPr>
            <p:extLst>
              <p:ext uri="{D42A27DB-BD31-4B8C-83A1-F6EECF244321}">
                <p14:modId xmlns:p14="http://schemas.microsoft.com/office/powerpoint/2010/main" val="1325986948"/>
              </p:ext>
            </p:extLst>
          </p:nvPr>
        </p:nvGraphicFramePr>
        <p:xfrm>
          <a:off x="179512" y="332656"/>
          <a:ext cx="8856984"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93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69</a:t>
            </a:fld>
            <a:endParaRPr lang="es-ES"/>
          </a:p>
        </p:txBody>
      </p:sp>
      <p:sp>
        <p:nvSpPr>
          <p:cNvPr id="3" name="2 CuadroTexto"/>
          <p:cNvSpPr txBox="1"/>
          <p:nvPr/>
        </p:nvSpPr>
        <p:spPr>
          <a:xfrm>
            <a:off x="683568" y="476672"/>
            <a:ext cx="8208912" cy="5693866"/>
          </a:xfrm>
          <a:prstGeom prst="rect">
            <a:avLst/>
          </a:prstGeom>
          <a:solidFill>
            <a:schemeClr val="accent3">
              <a:lumMod val="25000"/>
            </a:schemeClr>
          </a:solidFill>
          <a:ln w="76200">
            <a:solidFill>
              <a:schemeClr val="tx1"/>
            </a:solidFill>
          </a:ln>
        </p:spPr>
        <p:txBody>
          <a:bodyPr wrap="square" rtlCol="0">
            <a:spAutoFit/>
          </a:bodyPr>
          <a:lstStyle/>
          <a:p>
            <a:r>
              <a:rPr lang="es-CL" sz="2800" b="1" dirty="0" smtClean="0"/>
              <a:t>TAREAS.-</a:t>
            </a:r>
          </a:p>
          <a:p>
            <a:endParaRPr lang="es-CL" sz="2800" b="1" dirty="0"/>
          </a:p>
          <a:p>
            <a:r>
              <a:rPr lang="es-CL" sz="2800" b="1" dirty="0" smtClean="0"/>
              <a:t>1.- Organiza, apoya  e implementa actividades en Pro Del Clima Laboral.</a:t>
            </a:r>
          </a:p>
          <a:p>
            <a:endParaRPr lang="es-CL" sz="2800" b="1" dirty="0"/>
          </a:p>
          <a:p>
            <a:r>
              <a:rPr lang="es-CL" sz="2800" b="1" dirty="0" smtClean="0"/>
              <a:t>2.- Difusión de políticas y normativas vigentes</a:t>
            </a:r>
          </a:p>
          <a:p>
            <a:r>
              <a:rPr lang="es-CL" sz="2800" b="1" dirty="0" smtClean="0"/>
              <a:t>Para el cuidado del C. L.</a:t>
            </a:r>
          </a:p>
          <a:p>
            <a:endParaRPr lang="es-CL" sz="2800" b="1" dirty="0"/>
          </a:p>
          <a:p>
            <a:r>
              <a:rPr lang="es-CL" sz="2800" b="1" dirty="0" smtClean="0"/>
              <a:t>3.- Capacitación y Educación continua de temas en relación al C. L. y su impacto en el buen trabajo.</a:t>
            </a:r>
          </a:p>
          <a:p>
            <a:endParaRPr lang="es-CL" sz="2800" b="1" dirty="0"/>
          </a:p>
          <a:p>
            <a:r>
              <a:rPr lang="es-CL" sz="2800" b="1" dirty="0" smtClean="0"/>
              <a:t>4.- Programas formativos localizados, para su mejor rendimiento.</a:t>
            </a:r>
            <a:endParaRPr lang="es-CL" sz="2800" b="1" dirty="0"/>
          </a:p>
        </p:txBody>
      </p:sp>
    </p:spTree>
    <p:extLst>
      <p:ext uri="{BB962C8B-B14F-4D97-AF65-F5344CB8AC3E}">
        <p14:creationId xmlns:p14="http://schemas.microsoft.com/office/powerpoint/2010/main" val="411795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332656"/>
            <a:ext cx="8424936" cy="6555641"/>
          </a:xfrm>
          <a:prstGeom prst="rect">
            <a:avLst/>
          </a:prstGeom>
          <a:noFill/>
        </p:spPr>
        <p:txBody>
          <a:bodyPr wrap="square" rtlCol="0">
            <a:spAutoFit/>
          </a:bodyPr>
          <a:lstStyle/>
          <a:p>
            <a:r>
              <a:rPr lang="es-ES" sz="2800" b="1" dirty="0" smtClean="0">
                <a:solidFill>
                  <a:srgbClr val="FFFF00"/>
                </a:solidFill>
              </a:rPr>
              <a:t>¿CUÁLES SON LOS PRESUPUESTO DEL ANÁLISIS?</a:t>
            </a:r>
          </a:p>
          <a:p>
            <a:endParaRPr lang="es-ES" sz="2800" b="1" dirty="0">
              <a:solidFill>
                <a:srgbClr val="FFFF00"/>
              </a:solidFill>
            </a:endParaRPr>
          </a:p>
          <a:p>
            <a:r>
              <a:rPr lang="es-ES" sz="2800" b="1" dirty="0" smtClean="0">
                <a:solidFill>
                  <a:srgbClr val="FFFF00"/>
                </a:solidFill>
              </a:rPr>
              <a:t> 1.- Los </a:t>
            </a:r>
            <a:r>
              <a:rPr lang="es-ES" sz="2800" b="1" dirty="0">
                <a:solidFill>
                  <a:srgbClr val="FFFF00"/>
                </a:solidFill>
              </a:rPr>
              <a:t>individuos tienen ciertos motivos o necesidades básicas que representan comportamientos potenciales, que sólo influyen en el comportamiento cuando son provocados.</a:t>
            </a:r>
            <a:br>
              <a:rPr lang="es-ES" sz="2800" b="1" dirty="0">
                <a:solidFill>
                  <a:srgbClr val="FFFF00"/>
                </a:solidFill>
              </a:rPr>
            </a:br>
            <a:r>
              <a:rPr lang="es-ES" sz="2800" b="1" dirty="0">
                <a:solidFill>
                  <a:srgbClr val="FFFF00"/>
                </a:solidFill>
              </a:rPr>
              <a:t/>
            </a:r>
            <a:br>
              <a:rPr lang="es-ES" sz="2800" b="1" dirty="0">
                <a:solidFill>
                  <a:srgbClr val="FFFF00"/>
                </a:solidFill>
              </a:rPr>
            </a:br>
            <a:r>
              <a:rPr lang="es-ES" sz="2800" b="1" dirty="0">
                <a:solidFill>
                  <a:srgbClr val="FFFF00"/>
                </a:solidFill>
              </a:rPr>
              <a:t>2. Provocar o no estos comportamientos depende de la situación o del ambiente percibido por el individuo</a:t>
            </a:r>
            <a:br>
              <a:rPr lang="es-ES" sz="2800" b="1" dirty="0">
                <a:solidFill>
                  <a:srgbClr val="FFFF00"/>
                </a:solidFill>
              </a:rPr>
            </a:br>
            <a:r>
              <a:rPr lang="es-ES" sz="2800" b="1" dirty="0">
                <a:solidFill>
                  <a:srgbClr val="FFFF00"/>
                </a:solidFill>
              </a:rPr>
              <a:t/>
            </a:r>
            <a:br>
              <a:rPr lang="es-ES" sz="2800" b="1" dirty="0">
                <a:solidFill>
                  <a:srgbClr val="FFFF00"/>
                </a:solidFill>
              </a:rPr>
            </a:br>
            <a:r>
              <a:rPr lang="es-ES" sz="2800" b="1" dirty="0">
                <a:solidFill>
                  <a:srgbClr val="FFFF00"/>
                </a:solidFill>
              </a:rPr>
              <a:t>3. Los componentes del ambiente sirven para estimular o provocar determinados motivos. </a:t>
            </a:r>
            <a:endParaRPr lang="es-ES" sz="2800" b="1" dirty="0" smtClean="0">
              <a:solidFill>
                <a:srgbClr val="FFFF00"/>
              </a:solidFill>
            </a:endParaRPr>
          </a:p>
          <a:p>
            <a:r>
              <a:rPr lang="es-ES" sz="2800" b="0" dirty="0" smtClean="0"/>
              <a:t/>
            </a:r>
            <a:br>
              <a:rPr lang="es-ES" sz="2800" b="0" dirty="0" smtClean="0"/>
            </a:br>
            <a:endParaRPr lang="es-ES" sz="2800"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7</a:t>
            </a:fld>
            <a:endParaRPr lang="es-E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70</a:t>
            </a:fld>
            <a:endParaRPr lang="es-ES"/>
          </a:p>
        </p:txBody>
      </p:sp>
      <p:sp>
        <p:nvSpPr>
          <p:cNvPr id="3" name="2 CuadroTexto"/>
          <p:cNvSpPr txBox="1"/>
          <p:nvPr/>
        </p:nvSpPr>
        <p:spPr>
          <a:xfrm>
            <a:off x="395536" y="476672"/>
            <a:ext cx="8496944" cy="5262979"/>
          </a:xfrm>
          <a:prstGeom prst="rect">
            <a:avLst/>
          </a:prstGeom>
          <a:solidFill>
            <a:schemeClr val="accent5">
              <a:lumMod val="10000"/>
            </a:schemeClr>
          </a:solidFill>
          <a:ln w="76200">
            <a:solidFill>
              <a:schemeClr val="tx1"/>
            </a:solidFill>
          </a:ln>
        </p:spPr>
        <p:txBody>
          <a:bodyPr wrap="square" rtlCol="0">
            <a:spAutoFit/>
          </a:bodyPr>
          <a:lstStyle/>
          <a:p>
            <a:r>
              <a:rPr lang="es-CL" sz="2800" b="1" dirty="0" smtClean="0">
                <a:solidFill>
                  <a:schemeClr val="accent5">
                    <a:lumMod val="90000"/>
                  </a:schemeClr>
                </a:solidFill>
                <a:latin typeface="Lucida Sans Unicode" panose="020B0602030504020204" pitchFamily="34" charset="0"/>
                <a:cs typeface="Lucida Sans Unicode" panose="020B0602030504020204" pitchFamily="34" charset="0"/>
              </a:rPr>
              <a:t>5.- Detección y nivelación de brechas o espacios en competencias en relación a los distintos cargos relacionado a los factores del C. L.</a:t>
            </a:r>
          </a:p>
          <a:p>
            <a:endParaRPr lang="es-CL" sz="2800" b="1" dirty="0">
              <a:solidFill>
                <a:schemeClr val="accent5">
                  <a:lumMod val="90000"/>
                </a:schemeClr>
              </a:solidFill>
              <a:latin typeface="Lucida Sans Unicode" panose="020B0602030504020204" pitchFamily="34" charset="0"/>
              <a:cs typeface="Lucida Sans Unicode" panose="020B0602030504020204" pitchFamily="34" charset="0"/>
            </a:endParaRPr>
          </a:p>
          <a:p>
            <a:r>
              <a:rPr lang="es-CL" sz="2800" b="1" dirty="0" smtClean="0">
                <a:solidFill>
                  <a:schemeClr val="accent5">
                    <a:lumMod val="90000"/>
                  </a:schemeClr>
                </a:solidFill>
                <a:latin typeface="Lucida Sans Unicode" panose="020B0602030504020204" pitchFamily="34" charset="0"/>
                <a:cs typeface="Lucida Sans Unicode" panose="020B0602030504020204" pitchFamily="34" charset="0"/>
              </a:rPr>
              <a:t>6.- Generar condiciones de trabajo para evitar el deterioro en el clima laboral.</a:t>
            </a:r>
          </a:p>
          <a:p>
            <a:endParaRPr lang="es-CL" sz="2800" b="1" dirty="0">
              <a:solidFill>
                <a:schemeClr val="accent5">
                  <a:lumMod val="90000"/>
                </a:schemeClr>
              </a:solidFill>
              <a:latin typeface="Lucida Sans Unicode" panose="020B0602030504020204" pitchFamily="34" charset="0"/>
              <a:cs typeface="Lucida Sans Unicode" panose="020B0602030504020204" pitchFamily="34" charset="0"/>
            </a:endParaRPr>
          </a:p>
          <a:p>
            <a:endParaRPr lang="es-CL" sz="2800" b="1" dirty="0" smtClean="0">
              <a:solidFill>
                <a:schemeClr val="accent5">
                  <a:lumMod val="90000"/>
                </a:schemeClr>
              </a:solidFill>
              <a:latin typeface="Lucida Sans Unicode" panose="020B0602030504020204" pitchFamily="34" charset="0"/>
              <a:cs typeface="Lucida Sans Unicode" panose="020B0602030504020204" pitchFamily="34" charset="0"/>
            </a:endParaRPr>
          </a:p>
          <a:p>
            <a:r>
              <a:rPr lang="es-CL" sz="2800" b="1" dirty="0" smtClean="0">
                <a:solidFill>
                  <a:schemeClr val="accent5">
                    <a:lumMod val="90000"/>
                  </a:schemeClr>
                </a:solidFill>
                <a:latin typeface="Lucida Sans Unicode" panose="020B0602030504020204" pitchFamily="34" charset="0"/>
                <a:cs typeface="Lucida Sans Unicode" panose="020B0602030504020204" pitchFamily="34" charset="0"/>
              </a:rPr>
              <a:t>7.- Acción de los Comités Paritarios, en este mismo sentido, considerando planes de acción para propiciar un buen C. L.</a:t>
            </a:r>
            <a:endParaRPr lang="es-CL" sz="2800" b="1" dirty="0">
              <a:solidFill>
                <a:schemeClr val="accent5">
                  <a:lumMod val="90000"/>
                </a:schemeClr>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6783772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71</a:t>
            </a:fld>
            <a:endParaRPr lang="es-ES"/>
          </a:p>
        </p:txBody>
      </p:sp>
      <p:sp>
        <p:nvSpPr>
          <p:cNvPr id="3" name="2 CuadroTexto"/>
          <p:cNvSpPr txBox="1"/>
          <p:nvPr/>
        </p:nvSpPr>
        <p:spPr>
          <a:xfrm>
            <a:off x="251520" y="620688"/>
            <a:ext cx="8640960" cy="4893647"/>
          </a:xfrm>
          <a:prstGeom prst="rect">
            <a:avLst/>
          </a:prstGeom>
          <a:noFill/>
        </p:spPr>
        <p:txBody>
          <a:bodyPr wrap="square" rtlCol="0">
            <a:spAutoFit/>
          </a:bodyPr>
          <a:lstStyle/>
          <a:p>
            <a:r>
              <a:rPr lang="es-CL" sz="2400" b="1" dirty="0" smtClean="0">
                <a:solidFill>
                  <a:srgbClr val="FFFF00"/>
                </a:solidFill>
              </a:rPr>
              <a:t>DIAGNÓSTICO, POR LA CAPJ.</a:t>
            </a:r>
          </a:p>
          <a:p>
            <a:endParaRPr lang="es-CL" sz="2400" b="1" dirty="0">
              <a:solidFill>
                <a:srgbClr val="FFFF00"/>
              </a:solidFill>
            </a:endParaRPr>
          </a:p>
          <a:p>
            <a:r>
              <a:rPr lang="es-CL" sz="2400" b="1" dirty="0" smtClean="0">
                <a:solidFill>
                  <a:srgbClr val="FFFF00"/>
                </a:solidFill>
              </a:rPr>
              <a:t>1.- MEDICIONES CADA  DOS AÑOS.</a:t>
            </a:r>
          </a:p>
          <a:p>
            <a:endParaRPr lang="es-CL" sz="2400" b="1" dirty="0" smtClean="0">
              <a:solidFill>
                <a:srgbClr val="FFFF00"/>
              </a:solidFill>
            </a:endParaRPr>
          </a:p>
          <a:p>
            <a:r>
              <a:rPr lang="es-CL" sz="2400" b="1" dirty="0" smtClean="0">
                <a:solidFill>
                  <a:srgbClr val="FFFF00"/>
                </a:solidFill>
              </a:rPr>
              <a:t>2.- DIFUSIÓN DE LOS RESULTADOS POR CANALES INTERNOS.</a:t>
            </a:r>
          </a:p>
          <a:p>
            <a:endParaRPr lang="es-CL" sz="2400" b="1" dirty="0" smtClean="0">
              <a:solidFill>
                <a:srgbClr val="FFFF00"/>
              </a:solidFill>
            </a:endParaRPr>
          </a:p>
          <a:p>
            <a:r>
              <a:rPr lang="es-CL" sz="2400" b="1" dirty="0" smtClean="0">
                <a:solidFill>
                  <a:srgbClr val="FFFF00"/>
                </a:solidFill>
              </a:rPr>
              <a:t>3.- EVALUACIONES SERÁN SOLICITADAS ALDPTO DE RR. HH. DE LA CAPJ.</a:t>
            </a:r>
          </a:p>
          <a:p>
            <a:endParaRPr lang="es-CL" sz="2400" b="1" dirty="0" smtClean="0">
              <a:solidFill>
                <a:srgbClr val="FFFF00"/>
              </a:solidFill>
            </a:endParaRPr>
          </a:p>
          <a:p>
            <a:r>
              <a:rPr lang="es-CL" sz="2400" b="1" dirty="0" smtClean="0">
                <a:solidFill>
                  <a:srgbClr val="FFFF00"/>
                </a:solidFill>
              </a:rPr>
              <a:t>4.- REALIZACIÓN DE DIAGNÓSTICO ORGANIZACIONAL COMO MEDIDA COMPLEMENTARIA A LA INVESTIGACIÓN DISCIPLINARIA.</a:t>
            </a:r>
            <a:endParaRPr lang="es-CL" sz="2400" b="1" dirty="0">
              <a:solidFill>
                <a:srgbClr val="FFFF00"/>
              </a:solidFill>
            </a:endParaRPr>
          </a:p>
        </p:txBody>
      </p:sp>
    </p:spTree>
    <p:extLst>
      <p:ext uri="{BB962C8B-B14F-4D97-AF65-F5344CB8AC3E}">
        <p14:creationId xmlns:p14="http://schemas.microsoft.com/office/powerpoint/2010/main" val="52437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72</a:t>
            </a:fld>
            <a:endParaRPr lang="es-ES"/>
          </a:p>
        </p:txBody>
      </p:sp>
      <p:sp>
        <p:nvSpPr>
          <p:cNvPr id="3" name="2 CuadroTexto"/>
          <p:cNvSpPr txBox="1"/>
          <p:nvPr/>
        </p:nvSpPr>
        <p:spPr>
          <a:xfrm>
            <a:off x="251520" y="620688"/>
            <a:ext cx="8568952" cy="5262979"/>
          </a:xfrm>
          <a:prstGeom prst="rect">
            <a:avLst/>
          </a:prstGeom>
          <a:solidFill>
            <a:srgbClr val="FBC1EF"/>
          </a:solidFill>
          <a:ln w="76200">
            <a:solidFill>
              <a:schemeClr val="accent3">
                <a:lumMod val="10000"/>
              </a:schemeClr>
            </a:solidFill>
          </a:ln>
        </p:spPr>
        <p:txBody>
          <a:bodyPr wrap="square" rtlCol="0">
            <a:spAutoFit/>
          </a:bodyPr>
          <a:lstStyle/>
          <a:p>
            <a:r>
              <a:rPr lang="es-CL" sz="2400" b="1" dirty="0" smtClean="0">
                <a:solidFill>
                  <a:schemeClr val="accent4">
                    <a:lumMod val="10000"/>
                  </a:schemeClr>
                </a:solidFill>
              </a:rPr>
              <a:t>5.- EN CASOS DE DROGADICCIÓN Y SALUD MENTAL:</a:t>
            </a:r>
          </a:p>
          <a:p>
            <a:r>
              <a:rPr lang="es-CL" sz="2400" b="1" dirty="0" smtClean="0">
                <a:solidFill>
                  <a:schemeClr val="accent4">
                    <a:lumMod val="10000"/>
                  </a:schemeClr>
                </a:solidFill>
              </a:rPr>
              <a:t>¡¡¡ </a:t>
            </a:r>
            <a:r>
              <a:rPr lang="es-CL" sz="2400" b="1" dirty="0" smtClean="0">
                <a:solidFill>
                  <a:schemeClr val="accent4">
                    <a:lumMod val="10000"/>
                  </a:schemeClr>
                </a:solidFill>
                <a:sym typeface="Wingdings" panose="05000000000000000000" pitchFamily="2" charset="2"/>
              </a:rPr>
              <a:t> NO CORRESPONDE REALIZAR DIAGNÓSTICOS ORGANIZACIONALES !!!</a:t>
            </a:r>
          </a:p>
          <a:p>
            <a:endParaRPr lang="es-CL" sz="2400" b="1" dirty="0" smtClean="0">
              <a:solidFill>
                <a:schemeClr val="accent4">
                  <a:lumMod val="10000"/>
                </a:schemeClr>
              </a:solidFill>
              <a:sym typeface="Wingdings" panose="05000000000000000000" pitchFamily="2" charset="2"/>
            </a:endParaRPr>
          </a:p>
          <a:p>
            <a:r>
              <a:rPr lang="es-CL" sz="2400" b="1" dirty="0" smtClean="0">
                <a:solidFill>
                  <a:schemeClr val="accent4">
                    <a:lumMod val="10000"/>
                  </a:schemeClr>
                </a:solidFill>
                <a:sym typeface="Wingdings" panose="05000000000000000000" pitchFamily="2" charset="2"/>
              </a:rPr>
              <a:t>Los diagnósticos no son peritajes ni investigaciones con fines disciplinarios.</a:t>
            </a:r>
          </a:p>
          <a:p>
            <a:r>
              <a:rPr lang="es-CL" sz="2400" b="1" dirty="0" smtClean="0">
                <a:solidFill>
                  <a:schemeClr val="accent4">
                    <a:lumMod val="10000"/>
                  </a:schemeClr>
                </a:solidFill>
                <a:sym typeface="Wingdings" panose="05000000000000000000" pitchFamily="2" charset="2"/>
              </a:rPr>
              <a:t>No son evaluaciones clínicas.</a:t>
            </a:r>
          </a:p>
          <a:p>
            <a:r>
              <a:rPr lang="es-CL" sz="2400" b="1" dirty="0" smtClean="0">
                <a:solidFill>
                  <a:schemeClr val="accent4">
                    <a:lumMod val="10000"/>
                  </a:schemeClr>
                </a:solidFill>
                <a:sym typeface="Wingdings" panose="05000000000000000000" pitchFamily="2" charset="2"/>
              </a:rPr>
              <a:t>Si la enfermedad es de origen laboral el funcionario deberá recurrir a la Administradora del Seguro de </a:t>
            </a:r>
            <a:r>
              <a:rPr lang="es-CL" sz="2400" b="1" dirty="0" err="1" smtClean="0">
                <a:solidFill>
                  <a:schemeClr val="accent4">
                    <a:lumMod val="10000"/>
                  </a:schemeClr>
                </a:solidFill>
                <a:sym typeface="Wingdings" panose="05000000000000000000" pitchFamily="2" charset="2"/>
              </a:rPr>
              <a:t>Acc</a:t>
            </a:r>
            <a:r>
              <a:rPr lang="es-CL" sz="2400" b="1" dirty="0" smtClean="0">
                <a:solidFill>
                  <a:schemeClr val="accent4">
                    <a:lumMod val="10000"/>
                  </a:schemeClr>
                </a:solidFill>
                <a:sym typeface="Wingdings" panose="05000000000000000000" pitchFamily="2" charset="2"/>
              </a:rPr>
              <a:t>. Del </a:t>
            </a:r>
            <a:r>
              <a:rPr lang="es-CL" sz="2400" b="1" dirty="0" err="1" smtClean="0">
                <a:solidFill>
                  <a:schemeClr val="accent4">
                    <a:lumMod val="10000"/>
                  </a:schemeClr>
                </a:solidFill>
                <a:sym typeface="Wingdings" panose="05000000000000000000" pitchFamily="2" charset="2"/>
              </a:rPr>
              <a:t>Tr</a:t>
            </a:r>
            <a:r>
              <a:rPr lang="es-CL" sz="2400" b="1" dirty="0" smtClean="0">
                <a:solidFill>
                  <a:schemeClr val="accent4">
                    <a:lumMod val="10000"/>
                  </a:schemeClr>
                </a:solidFill>
                <a:sym typeface="Wingdings" panose="05000000000000000000" pitchFamily="2" charset="2"/>
              </a:rPr>
              <a:t>. Y </a:t>
            </a:r>
            <a:r>
              <a:rPr lang="es-CL" sz="2400" b="1" dirty="0" err="1" smtClean="0">
                <a:solidFill>
                  <a:schemeClr val="accent4">
                    <a:lumMod val="10000"/>
                  </a:schemeClr>
                </a:solidFill>
                <a:sym typeface="Wingdings" panose="05000000000000000000" pitchFamily="2" charset="2"/>
              </a:rPr>
              <a:t>Enf</a:t>
            </a:r>
            <a:r>
              <a:rPr lang="es-CL" sz="2400" b="1" dirty="0" smtClean="0">
                <a:solidFill>
                  <a:schemeClr val="accent4">
                    <a:lumMod val="10000"/>
                  </a:schemeClr>
                </a:solidFill>
                <a:sym typeface="Wingdings" panose="05000000000000000000" pitchFamily="2" charset="2"/>
              </a:rPr>
              <a:t>. Profesionales.</a:t>
            </a:r>
          </a:p>
          <a:p>
            <a:endParaRPr lang="es-CL" sz="2400" b="1" dirty="0">
              <a:solidFill>
                <a:schemeClr val="accent4">
                  <a:lumMod val="10000"/>
                </a:schemeClr>
              </a:solidFill>
              <a:sym typeface="Wingdings" panose="05000000000000000000" pitchFamily="2" charset="2"/>
            </a:endParaRPr>
          </a:p>
          <a:p>
            <a:r>
              <a:rPr lang="es-CL" sz="2400" b="1" dirty="0" smtClean="0">
                <a:solidFill>
                  <a:schemeClr val="accent4">
                    <a:lumMod val="10000"/>
                  </a:schemeClr>
                </a:solidFill>
                <a:sym typeface="Wingdings" panose="05000000000000000000" pitchFamily="2" charset="2"/>
              </a:rPr>
              <a:t>En caso de declaración de consumo de Drogas se aplicará lo establecido en el Auto Acordado sobre drogadicción.</a:t>
            </a:r>
            <a:endParaRPr lang="es-CL" sz="2400" b="1" dirty="0" smtClean="0">
              <a:solidFill>
                <a:schemeClr val="accent4">
                  <a:lumMod val="10000"/>
                </a:schemeClr>
              </a:solidFill>
            </a:endParaRPr>
          </a:p>
          <a:p>
            <a:endParaRPr lang="es-CL" sz="2400" b="1" dirty="0">
              <a:solidFill>
                <a:schemeClr val="accent4">
                  <a:lumMod val="10000"/>
                </a:schemeClr>
              </a:solidFill>
            </a:endParaRPr>
          </a:p>
        </p:txBody>
      </p:sp>
    </p:spTree>
    <p:extLst>
      <p:ext uri="{BB962C8B-B14F-4D97-AF65-F5344CB8AC3E}">
        <p14:creationId xmlns:p14="http://schemas.microsoft.com/office/powerpoint/2010/main" val="29410181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73</a:t>
            </a:fld>
            <a:endParaRPr lang="es-ES"/>
          </a:p>
        </p:txBody>
      </p:sp>
      <p:sp>
        <p:nvSpPr>
          <p:cNvPr id="3" name="2 CuadroTexto"/>
          <p:cNvSpPr txBox="1"/>
          <p:nvPr/>
        </p:nvSpPr>
        <p:spPr>
          <a:xfrm>
            <a:off x="467544" y="260648"/>
            <a:ext cx="8208912" cy="2308324"/>
          </a:xfrm>
          <a:prstGeom prst="rect">
            <a:avLst/>
          </a:prstGeom>
          <a:solidFill>
            <a:schemeClr val="bg2"/>
          </a:solidFill>
          <a:ln w="76200">
            <a:solidFill>
              <a:schemeClr val="tx1"/>
            </a:solidFill>
          </a:ln>
        </p:spPr>
        <p:txBody>
          <a:bodyPr wrap="square" rtlCol="0">
            <a:spAutoFit/>
          </a:bodyPr>
          <a:lstStyle/>
          <a:p>
            <a:r>
              <a:rPr lang="es-CL" sz="2400" b="1" dirty="0" smtClean="0"/>
              <a:t>PLAN DE MEJORA</a:t>
            </a:r>
            <a:r>
              <a:rPr lang="es-CL" sz="2400" dirty="0" smtClean="0"/>
              <a:t>.</a:t>
            </a:r>
          </a:p>
          <a:p>
            <a:r>
              <a:rPr lang="es-CL" sz="2400" b="1" dirty="0" smtClean="0"/>
              <a:t>1.- Ordena que dependiendo de situaciones detectadas en el</a:t>
            </a:r>
          </a:p>
          <a:p>
            <a:r>
              <a:rPr lang="es-CL" sz="2400" b="1" dirty="0" smtClean="0"/>
              <a:t>Tribunal, podrán recomendarse distintos tipos de acciones bajo la tutela del Tribunal correspondiente, de la Corporación Administrativa y de la </a:t>
            </a:r>
            <a:r>
              <a:rPr lang="es-CL" sz="2400" b="1" dirty="0" err="1" smtClean="0"/>
              <a:t>Itma</a:t>
            </a:r>
            <a:r>
              <a:rPr lang="es-CL" sz="2400" b="1" dirty="0" smtClean="0"/>
              <a:t>. Corte de Apelaciones</a:t>
            </a:r>
            <a:r>
              <a:rPr lang="es-CL" sz="2400" dirty="0" smtClean="0"/>
              <a:t>.</a:t>
            </a:r>
          </a:p>
        </p:txBody>
      </p:sp>
      <p:sp>
        <p:nvSpPr>
          <p:cNvPr id="4" name="3 CuadroTexto"/>
          <p:cNvSpPr txBox="1"/>
          <p:nvPr/>
        </p:nvSpPr>
        <p:spPr>
          <a:xfrm>
            <a:off x="467544" y="4077072"/>
            <a:ext cx="8064896" cy="1569660"/>
          </a:xfrm>
          <a:prstGeom prst="rect">
            <a:avLst/>
          </a:prstGeom>
          <a:solidFill>
            <a:schemeClr val="tx1"/>
          </a:solidFill>
          <a:ln w="76200">
            <a:solidFill>
              <a:schemeClr val="bg2"/>
            </a:solidFill>
          </a:ln>
        </p:spPr>
        <p:txBody>
          <a:bodyPr wrap="square" rtlCol="0">
            <a:spAutoFit/>
          </a:bodyPr>
          <a:lstStyle/>
          <a:p>
            <a:r>
              <a:rPr lang="es-CL" sz="2400" b="1" dirty="0" smtClean="0">
                <a:solidFill>
                  <a:srgbClr val="CC0000"/>
                </a:solidFill>
              </a:rPr>
              <a:t>2.- La Corporación Administrativa deberá apoyar al Tribunal en la implementación de las medidas de mejora, en cuanto estén dentro de sus facultades, las que se expresan en el informe de diagnóstico.</a:t>
            </a:r>
            <a:endParaRPr lang="es-CL" sz="2400" b="1" dirty="0">
              <a:solidFill>
                <a:srgbClr val="CC0000"/>
              </a:solidFill>
            </a:endParaRPr>
          </a:p>
        </p:txBody>
      </p:sp>
    </p:spTree>
    <p:extLst>
      <p:ext uri="{BB962C8B-B14F-4D97-AF65-F5344CB8AC3E}">
        <p14:creationId xmlns:p14="http://schemas.microsoft.com/office/powerpoint/2010/main" val="24318839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74</a:t>
            </a:fld>
            <a:endParaRPr lang="es-ES"/>
          </a:p>
        </p:txBody>
      </p:sp>
      <p:sp>
        <p:nvSpPr>
          <p:cNvPr id="3" name="2 CuadroTexto"/>
          <p:cNvSpPr txBox="1"/>
          <p:nvPr/>
        </p:nvSpPr>
        <p:spPr>
          <a:xfrm>
            <a:off x="467544" y="620688"/>
            <a:ext cx="8352928" cy="1569660"/>
          </a:xfrm>
          <a:prstGeom prst="rect">
            <a:avLst/>
          </a:prstGeom>
          <a:solidFill>
            <a:schemeClr val="accent1">
              <a:lumMod val="20000"/>
              <a:lumOff val="80000"/>
            </a:schemeClr>
          </a:solidFill>
          <a:ln w="76200">
            <a:solidFill>
              <a:srgbClr val="CC0000"/>
            </a:solidFill>
          </a:ln>
        </p:spPr>
        <p:txBody>
          <a:bodyPr wrap="square" rtlCol="0">
            <a:spAutoFit/>
          </a:bodyPr>
          <a:lstStyle/>
          <a:p>
            <a:r>
              <a:rPr lang="es-CL" sz="2400" b="1" dirty="0" smtClean="0">
                <a:solidFill>
                  <a:schemeClr val="accent3">
                    <a:lumMod val="50000"/>
                  </a:schemeClr>
                </a:solidFill>
              </a:rPr>
              <a:t>3.- La realización de las acciones a cargo de la  CAPJ, serán priorizadas en base a la criticidad establecida en el diagnóstico o del criterio objetivo que se establezca. (criticidad en relación a la gravedad)</a:t>
            </a:r>
            <a:endParaRPr lang="es-CL" sz="2400" b="1" dirty="0">
              <a:solidFill>
                <a:schemeClr val="accent3">
                  <a:lumMod val="50000"/>
                </a:schemeClr>
              </a:solidFill>
            </a:endParaRPr>
          </a:p>
        </p:txBody>
      </p:sp>
      <p:sp>
        <p:nvSpPr>
          <p:cNvPr id="4" name="3 CuadroTexto"/>
          <p:cNvSpPr txBox="1"/>
          <p:nvPr/>
        </p:nvSpPr>
        <p:spPr>
          <a:xfrm>
            <a:off x="683568" y="3212976"/>
            <a:ext cx="8136904" cy="1200329"/>
          </a:xfrm>
          <a:prstGeom prst="rect">
            <a:avLst/>
          </a:prstGeom>
          <a:solidFill>
            <a:srgbClr val="CC0000"/>
          </a:solidFill>
          <a:ln w="76200">
            <a:solidFill>
              <a:schemeClr val="tx1"/>
            </a:solidFill>
          </a:ln>
        </p:spPr>
        <p:txBody>
          <a:bodyPr wrap="square" rtlCol="0">
            <a:spAutoFit/>
          </a:bodyPr>
          <a:lstStyle/>
          <a:p>
            <a:r>
              <a:rPr lang="es-CL" sz="2400" b="1" dirty="0" smtClean="0"/>
              <a:t>SERÁ RESPONSABILIDAD DEL TRIBUNAL, GESTIONAR LA IMPLEMENTACIÓN DEL PLAN DE MEJORA.</a:t>
            </a:r>
            <a:endParaRPr lang="es-CL" sz="24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75</a:t>
            </a:fld>
            <a:endParaRPr lang="es-ES"/>
          </a:p>
        </p:txBody>
      </p:sp>
      <p:sp>
        <p:nvSpPr>
          <p:cNvPr id="3" name="2 CuadroTexto"/>
          <p:cNvSpPr txBox="1"/>
          <p:nvPr/>
        </p:nvSpPr>
        <p:spPr>
          <a:xfrm>
            <a:off x="1115616" y="908720"/>
            <a:ext cx="7560840" cy="3046988"/>
          </a:xfrm>
          <a:prstGeom prst="rect">
            <a:avLst/>
          </a:prstGeom>
          <a:solidFill>
            <a:schemeClr val="accent2">
              <a:lumMod val="20000"/>
              <a:lumOff val="80000"/>
            </a:schemeClr>
          </a:solidFill>
          <a:ln w="76200">
            <a:solidFill>
              <a:srgbClr val="7030A0"/>
            </a:solidFill>
          </a:ln>
        </p:spPr>
        <p:txBody>
          <a:bodyPr wrap="square" rtlCol="0">
            <a:spAutoFit/>
          </a:bodyPr>
          <a:lstStyle/>
          <a:p>
            <a:pPr algn="just"/>
            <a:r>
              <a:rPr lang="es-CL" sz="2400" b="1" dirty="0" smtClean="0">
                <a:solidFill>
                  <a:srgbClr val="7030A0"/>
                </a:solidFill>
              </a:rPr>
              <a:t>EL SEGUIMIENTO:</a:t>
            </a:r>
          </a:p>
          <a:p>
            <a:pPr algn="just"/>
            <a:endParaRPr lang="es-CL" sz="2400" b="1" dirty="0">
              <a:solidFill>
                <a:srgbClr val="7030A0"/>
              </a:solidFill>
            </a:endParaRPr>
          </a:p>
          <a:p>
            <a:pPr algn="just"/>
            <a:r>
              <a:rPr lang="es-CL" sz="2400" b="1" dirty="0" smtClean="0">
                <a:solidFill>
                  <a:srgbClr val="7030A0"/>
                </a:solidFill>
              </a:rPr>
              <a:t>EL CONSEJO DE COORDINACIÓN ZONAL, SERÁ EL RESPONSABLE DE ORGANIZAR EL SEGUIMIENTO DE LAS ACCIONES DE MEJORA PROPUESTAS EN CADA CASO, PARA LOS TRIBUNALES, CENTROS Y UNIDADES QUE PERTENEZCAN A SU JURISDICCIÓN.</a:t>
            </a:r>
            <a:endParaRPr lang="es-CL" sz="2400" b="1" dirty="0">
              <a:solidFill>
                <a:srgbClr val="7030A0"/>
              </a:solidFill>
            </a:endParaRPr>
          </a:p>
        </p:txBody>
      </p:sp>
    </p:spTree>
    <p:extLst>
      <p:ext uri="{BB962C8B-B14F-4D97-AF65-F5344CB8AC3E}">
        <p14:creationId xmlns:p14="http://schemas.microsoft.com/office/powerpoint/2010/main" val="28130176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76</a:t>
            </a:fld>
            <a:endParaRPr lang="es-ES"/>
          </a:p>
        </p:txBody>
      </p:sp>
      <p:sp>
        <p:nvSpPr>
          <p:cNvPr id="3" name="2 CuadroTexto"/>
          <p:cNvSpPr txBox="1"/>
          <p:nvPr/>
        </p:nvSpPr>
        <p:spPr>
          <a:xfrm>
            <a:off x="1115616" y="263311"/>
            <a:ext cx="6120680" cy="830997"/>
          </a:xfrm>
          <a:prstGeom prst="rect">
            <a:avLst/>
          </a:prstGeom>
          <a:noFill/>
        </p:spPr>
        <p:txBody>
          <a:bodyPr wrap="square" rtlCol="0">
            <a:spAutoFit/>
          </a:bodyPr>
          <a:lstStyle/>
          <a:p>
            <a:r>
              <a:rPr lang="es-CL" sz="4800" dirty="0" smtClean="0"/>
              <a:t>LA DENUNCIA.</a:t>
            </a:r>
            <a:endParaRPr lang="es-CL" sz="4800" dirty="0"/>
          </a:p>
        </p:txBody>
      </p:sp>
      <p:graphicFrame>
        <p:nvGraphicFramePr>
          <p:cNvPr id="4" name="3 Diagrama"/>
          <p:cNvGraphicFramePr/>
          <p:nvPr>
            <p:extLst>
              <p:ext uri="{D42A27DB-BD31-4B8C-83A1-F6EECF244321}">
                <p14:modId xmlns:p14="http://schemas.microsoft.com/office/powerpoint/2010/main" val="379118763"/>
              </p:ext>
            </p:extLst>
          </p:nvPr>
        </p:nvGraphicFramePr>
        <p:xfrm>
          <a:off x="179512" y="1397000"/>
          <a:ext cx="8496944"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098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77</a:t>
            </a:fld>
            <a:endParaRPr lang="es-ES"/>
          </a:p>
        </p:txBody>
      </p:sp>
      <p:sp>
        <p:nvSpPr>
          <p:cNvPr id="3" name="2 CuadroTexto"/>
          <p:cNvSpPr txBox="1"/>
          <p:nvPr/>
        </p:nvSpPr>
        <p:spPr>
          <a:xfrm>
            <a:off x="539552" y="476672"/>
            <a:ext cx="8352928" cy="4154984"/>
          </a:xfrm>
          <a:prstGeom prst="rect">
            <a:avLst/>
          </a:prstGeom>
          <a:solidFill>
            <a:schemeClr val="accent2">
              <a:lumMod val="50000"/>
            </a:schemeClr>
          </a:solidFill>
        </p:spPr>
        <p:txBody>
          <a:bodyPr wrap="square" rtlCol="0">
            <a:spAutoFit/>
          </a:bodyPr>
          <a:lstStyle/>
          <a:p>
            <a:r>
              <a:rPr lang="es-CL" sz="2400" b="1" dirty="0" smtClean="0"/>
              <a:t>REQUISITOS DE LA DENUNCIA:</a:t>
            </a:r>
          </a:p>
          <a:p>
            <a:endParaRPr lang="es-CL" sz="2400" b="1" dirty="0"/>
          </a:p>
          <a:p>
            <a:r>
              <a:rPr lang="es-CL" sz="2400" b="1" dirty="0" smtClean="0"/>
              <a:t>1.- NOMBRE, CARGO Y CALIDAD JURÍDICA DEL DENUNCIANTE.</a:t>
            </a:r>
          </a:p>
          <a:p>
            <a:r>
              <a:rPr lang="es-CL" sz="2400" b="1" dirty="0" smtClean="0"/>
              <a:t>2.- RELACIÓN CIRCUNSTANCIADA DE LOS HECHOS.</a:t>
            </a:r>
          </a:p>
          <a:p>
            <a:r>
              <a:rPr lang="es-CL" sz="2400" b="1" dirty="0" smtClean="0"/>
              <a:t>3.- NOMBRE Y APELLIDO DEL SUJETO ACTIVO Y CARGO QUE OCUPA.</a:t>
            </a:r>
          </a:p>
          <a:p>
            <a:r>
              <a:rPr lang="es-CL" sz="2400" b="1" dirty="0" smtClean="0"/>
              <a:t>4.- NOMBRE Y CARGO DE  TESTIGOS QUE HUBIERE.</a:t>
            </a:r>
          </a:p>
          <a:p>
            <a:r>
              <a:rPr lang="es-CL" sz="2400" b="1" dirty="0" smtClean="0"/>
              <a:t>5.- FIRMA DEL DENUNCIANTE O DE UN TERCERO A SU RUEGO, CUANDO TUVIERE IMPOSIBILIDAD DE HACERLO.</a:t>
            </a:r>
            <a:endParaRPr lang="es-CL" sz="2400" b="1" dirty="0"/>
          </a:p>
        </p:txBody>
      </p:sp>
    </p:spTree>
    <p:extLst>
      <p:ext uri="{BB962C8B-B14F-4D97-AF65-F5344CB8AC3E}">
        <p14:creationId xmlns:p14="http://schemas.microsoft.com/office/powerpoint/2010/main" val="12339147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78</a:t>
            </a:fld>
            <a:endParaRPr lang="es-ES"/>
          </a:p>
        </p:txBody>
      </p:sp>
      <p:sp>
        <p:nvSpPr>
          <p:cNvPr id="3" name="2 CuadroTexto"/>
          <p:cNvSpPr txBox="1"/>
          <p:nvPr/>
        </p:nvSpPr>
        <p:spPr>
          <a:xfrm>
            <a:off x="611560" y="260648"/>
            <a:ext cx="7920880" cy="4154984"/>
          </a:xfrm>
          <a:prstGeom prst="rect">
            <a:avLst/>
          </a:prstGeom>
          <a:solidFill>
            <a:srgbClr val="00B050"/>
          </a:solidFill>
        </p:spPr>
        <p:txBody>
          <a:bodyPr wrap="square" rtlCol="0">
            <a:spAutoFit/>
          </a:bodyPr>
          <a:lstStyle/>
          <a:p>
            <a:r>
              <a:rPr lang="es-CL" sz="2400" b="1" dirty="0" smtClean="0">
                <a:solidFill>
                  <a:schemeClr val="accent5">
                    <a:lumMod val="10000"/>
                  </a:schemeClr>
                </a:solidFill>
              </a:rPr>
              <a:t>CONSECUENCIAS DE LA DENUNCIA.</a:t>
            </a:r>
          </a:p>
          <a:p>
            <a:endParaRPr lang="es-CL" sz="2400" b="1" dirty="0">
              <a:solidFill>
                <a:schemeClr val="accent5">
                  <a:lumMod val="10000"/>
                </a:schemeClr>
              </a:solidFill>
            </a:endParaRPr>
          </a:p>
          <a:p>
            <a:r>
              <a:rPr lang="es-CL" sz="2400" b="1" dirty="0" smtClean="0">
                <a:solidFill>
                  <a:schemeClr val="accent5">
                    <a:lumMod val="10000"/>
                  </a:schemeClr>
                </a:solidFill>
              </a:rPr>
              <a:t>1.- PODRÁ DAR LUGAR A LA INSTRUCCIÓN DE UNA INVESTIGACIÓN SUMARIA. Cuando los hechos denunciados  son susceptibles de una medida disciplinaria.</a:t>
            </a:r>
          </a:p>
          <a:p>
            <a:endParaRPr lang="es-CL" sz="2400" b="1" dirty="0" smtClean="0">
              <a:solidFill>
                <a:schemeClr val="accent5">
                  <a:lumMod val="10000"/>
                </a:schemeClr>
              </a:solidFill>
            </a:endParaRPr>
          </a:p>
          <a:p>
            <a:r>
              <a:rPr lang="es-CL" sz="2400" b="1" dirty="0" smtClean="0">
                <a:solidFill>
                  <a:schemeClr val="accent5">
                    <a:lumMod val="10000"/>
                  </a:schemeClr>
                </a:solidFill>
              </a:rPr>
              <a:t>Seguida por un Superior Jerárquico de un </a:t>
            </a:r>
            <a:r>
              <a:rPr lang="es-CL" sz="2400" b="1" dirty="0" err="1" smtClean="0">
                <a:solidFill>
                  <a:schemeClr val="accent5">
                    <a:lumMod val="10000"/>
                  </a:schemeClr>
                </a:solidFill>
              </a:rPr>
              <a:t>Departamente</a:t>
            </a:r>
            <a:r>
              <a:rPr lang="es-CL" sz="2400" b="1" dirty="0" smtClean="0">
                <a:solidFill>
                  <a:schemeClr val="accent5">
                    <a:lumMod val="10000"/>
                  </a:schemeClr>
                </a:solidFill>
              </a:rPr>
              <a:t> Diferente al del denunciado y a la víctima.</a:t>
            </a:r>
          </a:p>
          <a:p>
            <a:endParaRPr lang="es-CL" sz="2400" b="1" dirty="0">
              <a:solidFill>
                <a:schemeClr val="accent5">
                  <a:lumMod val="10000"/>
                </a:schemeClr>
              </a:solidFill>
            </a:endParaRPr>
          </a:p>
          <a:p>
            <a:r>
              <a:rPr lang="es-CL" sz="2400" b="1" dirty="0" smtClean="0">
                <a:solidFill>
                  <a:schemeClr val="accent5">
                    <a:lumMod val="10000"/>
                  </a:schemeClr>
                </a:solidFill>
              </a:rPr>
              <a:t>TAMBI{EN LA EMPRESA PUEDE SOLICITAR LA INTERVENCI{ON DE LA INSP. DEL TRABAJO.</a:t>
            </a:r>
            <a:endParaRPr lang="es-CL" sz="2400" b="1" dirty="0">
              <a:solidFill>
                <a:schemeClr val="accent5">
                  <a:lumMod val="10000"/>
                </a:schemeClr>
              </a:solidFill>
            </a:endParaRPr>
          </a:p>
        </p:txBody>
      </p:sp>
    </p:spTree>
    <p:extLst>
      <p:ext uri="{BB962C8B-B14F-4D97-AF65-F5344CB8AC3E}">
        <p14:creationId xmlns:p14="http://schemas.microsoft.com/office/powerpoint/2010/main" val="2957049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79</a:t>
            </a:fld>
            <a:endParaRPr lang="es-ES"/>
          </a:p>
        </p:txBody>
      </p:sp>
      <p:sp>
        <p:nvSpPr>
          <p:cNvPr id="3" name="2 CuadroTexto"/>
          <p:cNvSpPr txBox="1"/>
          <p:nvPr/>
        </p:nvSpPr>
        <p:spPr>
          <a:xfrm>
            <a:off x="1475656" y="1340768"/>
            <a:ext cx="6840760" cy="1815882"/>
          </a:xfrm>
          <a:prstGeom prst="rect">
            <a:avLst/>
          </a:prstGeom>
          <a:noFill/>
        </p:spPr>
        <p:txBody>
          <a:bodyPr wrap="square" rtlCol="0">
            <a:spAutoFit/>
          </a:bodyPr>
          <a:lstStyle/>
          <a:p>
            <a:r>
              <a:rPr lang="es-ES" sz="2800" b="1" dirty="0" smtClean="0"/>
              <a:t>LA CULPABILIDAD DEMOSTRADA PUEDE DAR LUGAR AL T{ERMINO DEL CONTRATO SIN INDEMNIZACI{ON DE PERJUICIOS.</a:t>
            </a:r>
            <a:endParaRPr lang="es-ES" sz="2800" b="1" dirty="0"/>
          </a:p>
        </p:txBody>
      </p:sp>
    </p:spTree>
    <p:extLst>
      <p:ext uri="{BB962C8B-B14F-4D97-AF65-F5344CB8AC3E}">
        <p14:creationId xmlns:p14="http://schemas.microsoft.com/office/powerpoint/2010/main" val="119954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620688"/>
            <a:ext cx="8280920" cy="5262979"/>
          </a:xfrm>
          <a:prstGeom prst="rect">
            <a:avLst/>
          </a:prstGeom>
          <a:noFill/>
        </p:spPr>
        <p:txBody>
          <a:bodyPr wrap="square" rtlCol="0">
            <a:spAutoFit/>
          </a:bodyPr>
          <a:lstStyle/>
          <a:p>
            <a:r>
              <a:rPr lang="es-ES" sz="2800" b="1" dirty="0"/>
              <a:t>4. Los cambios en el ambiente que se percibe originarán algunos cambios en el patrón de la motivación provocada.</a:t>
            </a:r>
            <a:br>
              <a:rPr lang="es-ES" sz="2800" b="1" dirty="0"/>
            </a:br>
            <a:endParaRPr lang="es-ES" sz="2800" b="1" dirty="0" smtClean="0"/>
          </a:p>
          <a:p>
            <a:r>
              <a:rPr lang="es-ES" sz="2800" b="1" dirty="0"/>
              <a:t/>
            </a:r>
            <a:br>
              <a:rPr lang="es-ES" sz="2800" b="1" dirty="0"/>
            </a:br>
            <a:r>
              <a:rPr lang="es-ES" sz="2800" b="1" dirty="0"/>
              <a:t>5. Cada clase de motivación se dirige a satisfacer un tipo de necesidad. </a:t>
            </a:r>
            <a:endParaRPr lang="es-ES" sz="2800" b="1" dirty="0" smtClean="0"/>
          </a:p>
          <a:p>
            <a:r>
              <a:rPr lang="es-ES" sz="2800" b="1" dirty="0" smtClean="0"/>
              <a:t>El </a:t>
            </a:r>
            <a:r>
              <a:rPr lang="es-ES" sz="2800" b="1" dirty="0"/>
              <a:t>patrón de la motivación provocada determina el comportamiento; un cambio en ese patrón generará un cambio de comportamiento.</a:t>
            </a:r>
            <a:br>
              <a:rPr lang="es-ES" sz="2800" b="1" dirty="0"/>
            </a:br>
            <a:r>
              <a:rPr lang="es-ES" sz="2800" b="0" dirty="0" smtClean="0"/>
              <a:t/>
            </a:r>
            <a:br>
              <a:rPr lang="es-ES" sz="2800" b="0" dirty="0" smtClean="0"/>
            </a:br>
            <a:endParaRPr lang="es-ES" sz="2800" dirty="0"/>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8</a:t>
            </a:fld>
            <a:endParaRPr lang="es-E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80</a:t>
            </a:fld>
            <a:endParaRPr lang="es-ES"/>
          </a:p>
        </p:txBody>
      </p:sp>
      <p:sp>
        <p:nvSpPr>
          <p:cNvPr id="3" name="2 CuadroTexto"/>
          <p:cNvSpPr txBox="1"/>
          <p:nvPr/>
        </p:nvSpPr>
        <p:spPr>
          <a:xfrm>
            <a:off x="1115616" y="1556792"/>
            <a:ext cx="7344816" cy="2123658"/>
          </a:xfrm>
          <a:prstGeom prst="rect">
            <a:avLst/>
          </a:prstGeom>
          <a:solidFill>
            <a:srgbClr val="CC66FF"/>
          </a:solidFill>
        </p:spPr>
        <p:txBody>
          <a:bodyPr wrap="square" rtlCol="0">
            <a:spAutoFit/>
          </a:bodyPr>
          <a:lstStyle/>
          <a:p>
            <a:r>
              <a:rPr lang="es-ES" sz="4400" b="1" dirty="0" smtClean="0"/>
              <a:t>HA SIDO UN PLACER Y QUEDO A VUESTRAS ORDENES.</a:t>
            </a:r>
            <a:endParaRPr lang="es-ES" sz="4400" b="1" dirty="0"/>
          </a:p>
        </p:txBody>
      </p:sp>
    </p:spTree>
    <p:extLst>
      <p:ext uri="{BB962C8B-B14F-4D97-AF65-F5344CB8AC3E}">
        <p14:creationId xmlns:p14="http://schemas.microsoft.com/office/powerpoint/2010/main" val="239671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764704"/>
            <a:ext cx="8712968" cy="7971413"/>
          </a:xfrm>
          <a:prstGeom prst="rect">
            <a:avLst/>
          </a:prstGeom>
          <a:noFill/>
        </p:spPr>
        <p:txBody>
          <a:bodyPr wrap="square" rtlCol="0">
            <a:spAutoFit/>
          </a:bodyPr>
          <a:lstStyle/>
          <a:p>
            <a:r>
              <a:rPr lang="es-ES" sz="2800" b="1" dirty="0" smtClean="0"/>
              <a:t>PODEMOS DECIR  ENTONCES QUE CLIMA LABORAL U ORGANIZACIONAL:</a:t>
            </a:r>
          </a:p>
          <a:p>
            <a:endParaRPr lang="es-ES" sz="2800" dirty="0"/>
          </a:p>
          <a:p>
            <a:pPr algn="ctr"/>
            <a:r>
              <a:rPr lang="es-ES" sz="2800" dirty="0" smtClean="0"/>
              <a:t>es </a:t>
            </a:r>
            <a:r>
              <a:rPr lang="es-ES" sz="2800" b="1" dirty="0"/>
              <a:t>la cualidad o propiedad del ambiente organizacional </a:t>
            </a:r>
            <a:endParaRPr lang="es-ES" sz="2800" b="1" dirty="0" smtClean="0"/>
          </a:p>
          <a:p>
            <a:pPr algn="ctr"/>
            <a:r>
              <a:rPr lang="es-ES" sz="2800" b="1" dirty="0" smtClean="0"/>
              <a:t>que </a:t>
            </a:r>
            <a:r>
              <a:rPr lang="es-ES" sz="2800" b="1" dirty="0"/>
              <a:t>p</a:t>
            </a:r>
            <a:r>
              <a:rPr lang="es-ES" sz="2800" b="1" dirty="0" smtClean="0"/>
              <a:t>erciben </a:t>
            </a:r>
            <a:r>
              <a:rPr lang="es-ES" sz="2800" b="1" dirty="0"/>
              <a:t>o experimentan </a:t>
            </a:r>
            <a:endParaRPr lang="es-ES" sz="2800" b="1" dirty="0" smtClean="0"/>
          </a:p>
          <a:p>
            <a:pPr algn="ctr"/>
            <a:r>
              <a:rPr lang="es-ES" sz="2800" b="1" dirty="0" smtClean="0"/>
              <a:t>los </a:t>
            </a:r>
            <a:r>
              <a:rPr lang="es-ES" sz="2800" b="1" dirty="0"/>
              <a:t>miembros de la organización </a:t>
            </a:r>
            <a:endParaRPr lang="es-ES" sz="2800" b="1" dirty="0" smtClean="0"/>
          </a:p>
          <a:p>
            <a:pPr algn="ctr"/>
            <a:r>
              <a:rPr lang="es-ES" sz="2800" b="1" dirty="0" smtClean="0"/>
              <a:t>y </a:t>
            </a:r>
            <a:r>
              <a:rPr lang="es-ES" sz="2800" b="1" dirty="0"/>
              <a:t>que </a:t>
            </a:r>
            <a:r>
              <a:rPr lang="es-ES" sz="2800" b="1" dirty="0" smtClean="0"/>
              <a:t>influye </a:t>
            </a:r>
            <a:r>
              <a:rPr lang="es-ES" sz="2800" b="1" dirty="0"/>
              <a:t>en su </a:t>
            </a:r>
            <a:r>
              <a:rPr lang="es-ES" sz="2800" b="1" dirty="0" smtClean="0"/>
              <a:t>comportamiento,</a:t>
            </a:r>
          </a:p>
          <a:p>
            <a:pPr algn="ctr"/>
            <a:r>
              <a:rPr lang="es-ES" sz="2800" b="1" dirty="0" smtClean="0"/>
              <a:t>en la productividad,</a:t>
            </a:r>
          </a:p>
          <a:p>
            <a:pPr algn="ctr"/>
            <a:r>
              <a:rPr lang="es-ES" sz="2800" b="1" dirty="0" smtClean="0"/>
              <a:t>en la calidad del producto</a:t>
            </a:r>
          </a:p>
          <a:p>
            <a:pPr algn="ctr"/>
            <a:endParaRPr lang="es-ES" sz="2800" b="1" dirty="0" smtClean="0"/>
          </a:p>
          <a:p>
            <a:pPr algn="ctr"/>
            <a:endParaRPr lang="es-ES" sz="2800" b="1" dirty="0" smtClean="0"/>
          </a:p>
          <a:p>
            <a:pPr algn="ctr"/>
            <a:r>
              <a:rPr lang="es-ES" sz="2800" b="1" dirty="0" smtClean="0"/>
              <a:t>En consecuencia en el</a:t>
            </a:r>
          </a:p>
          <a:p>
            <a:pPr algn="ctr"/>
            <a:r>
              <a:rPr lang="es-ES" sz="3600" b="1" dirty="0" smtClean="0"/>
              <a:t>ÉXITO !!!!</a:t>
            </a:r>
          </a:p>
          <a:p>
            <a:pPr algn="ctr"/>
            <a:r>
              <a:rPr lang="es-ES" sz="2800" b="1" dirty="0"/>
              <a:t/>
            </a:r>
            <a:br>
              <a:rPr lang="es-ES" sz="2800" b="1" dirty="0"/>
            </a:br>
            <a:r>
              <a:rPr lang="es-ES" sz="2800" b="1" dirty="0"/>
              <a:t/>
            </a:r>
            <a:br>
              <a:rPr lang="es-ES" sz="2800" b="1" dirty="0"/>
            </a:br>
            <a:endParaRPr lang="es-ES" sz="2800" b="0" dirty="0" smtClean="0"/>
          </a:p>
          <a:p>
            <a:r>
              <a:rPr lang="es-ES" sz="2800" b="0" dirty="0" smtClean="0"/>
              <a:t/>
            </a:r>
            <a:br>
              <a:rPr lang="es-ES" sz="2800" b="0" dirty="0" smtClean="0"/>
            </a:br>
            <a:endParaRPr lang="es-ES" sz="2800"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9</a:t>
            </a:fld>
            <a:endParaRPr lang="es-ES"/>
          </a:p>
        </p:txBody>
      </p:sp>
    </p:spTree>
  </p:cSld>
  <p:clrMapOvr>
    <a:masterClrMapping/>
  </p:clrMapOvr>
</p:sld>
</file>

<file path=ppt/theme/theme1.xml><?xml version="1.0" encoding="utf-8"?>
<a:theme xmlns:a="http://schemas.openxmlformats.org/drawingml/2006/main" name="VUELO SIN MOTOR">
  <a:themeElements>
    <a:clrScheme name="Diseño predetermina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Diseño predeterminad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Diseño predeterminado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VUELO SIN MOTOR</Template>
  <TotalTime>686</TotalTime>
  <Words>3651</Words>
  <Application>Microsoft Office PowerPoint</Application>
  <PresentationFormat>Presentación en pantalla (4:3)</PresentationFormat>
  <Paragraphs>563</Paragraphs>
  <Slides>80</Slides>
  <Notes>1</Notes>
  <HiddenSlides>0</HiddenSlides>
  <MMClips>0</MMClips>
  <ScaleCrop>false</ScaleCrop>
  <HeadingPairs>
    <vt:vector size="4" baseType="variant">
      <vt:variant>
        <vt:lpstr>Tema</vt:lpstr>
      </vt:variant>
      <vt:variant>
        <vt:i4>1</vt:i4>
      </vt:variant>
      <vt:variant>
        <vt:lpstr>Títulos de diapositiva</vt:lpstr>
      </vt:variant>
      <vt:variant>
        <vt:i4>80</vt:i4>
      </vt:variant>
    </vt:vector>
  </HeadingPairs>
  <TitlesOfParts>
    <vt:vector size="81" baseType="lpstr">
      <vt:lpstr>VUELO SIN MOTOR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MANUEL</dc:creator>
  <cp:lastModifiedBy>usuario</cp:lastModifiedBy>
  <cp:revision>91</cp:revision>
  <dcterms:created xsi:type="dcterms:W3CDTF">2015-08-22T17:21:38Z</dcterms:created>
  <dcterms:modified xsi:type="dcterms:W3CDTF">2018-01-31T01:41:55Z</dcterms:modified>
</cp:coreProperties>
</file>